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48" r:id="rId4"/>
  </p:sldMasterIdLst>
  <p:notesMasterIdLst>
    <p:notesMasterId r:id="rId189"/>
  </p:notesMasterIdLst>
  <p:sldIdLst>
    <p:sldId id="264" r:id="rId5"/>
    <p:sldId id="979" r:id="rId6"/>
    <p:sldId id="502" r:id="rId7"/>
    <p:sldId id="556" r:id="rId8"/>
    <p:sldId id="799" r:id="rId9"/>
    <p:sldId id="800" r:id="rId10"/>
    <p:sldId id="558" r:id="rId11"/>
    <p:sldId id="801" r:id="rId12"/>
    <p:sldId id="786" r:id="rId13"/>
    <p:sldId id="787" r:id="rId14"/>
    <p:sldId id="788" r:id="rId15"/>
    <p:sldId id="789" r:id="rId16"/>
    <p:sldId id="802" r:id="rId17"/>
    <p:sldId id="790" r:id="rId18"/>
    <p:sldId id="791" r:id="rId19"/>
    <p:sldId id="803" r:id="rId20"/>
    <p:sldId id="792" r:id="rId21"/>
    <p:sldId id="804" r:id="rId22"/>
    <p:sldId id="793" r:id="rId23"/>
    <p:sldId id="794" r:id="rId24"/>
    <p:sldId id="795" r:id="rId25"/>
    <p:sldId id="796" r:id="rId26"/>
    <p:sldId id="805" r:id="rId27"/>
    <p:sldId id="797" r:id="rId28"/>
    <p:sldId id="807" r:id="rId29"/>
    <p:sldId id="806" r:id="rId30"/>
    <p:sldId id="778" r:id="rId31"/>
    <p:sldId id="573" r:id="rId32"/>
    <p:sldId id="808" r:id="rId33"/>
    <p:sldId id="823" r:id="rId34"/>
    <p:sldId id="809" r:id="rId35"/>
    <p:sldId id="824" r:id="rId36"/>
    <p:sldId id="810" r:id="rId37"/>
    <p:sldId id="825" r:id="rId38"/>
    <p:sldId id="826" r:id="rId39"/>
    <p:sldId id="828" r:id="rId40"/>
    <p:sldId id="829" r:id="rId41"/>
    <p:sldId id="811" r:id="rId42"/>
    <p:sldId id="830" r:id="rId43"/>
    <p:sldId id="832" r:id="rId44"/>
    <p:sldId id="833" r:id="rId45"/>
    <p:sldId id="813" r:id="rId46"/>
    <p:sldId id="814" r:id="rId47"/>
    <p:sldId id="834" r:id="rId48"/>
    <p:sldId id="815" r:id="rId49"/>
    <p:sldId id="817" r:id="rId50"/>
    <p:sldId id="818" r:id="rId51"/>
    <p:sldId id="819" r:id="rId52"/>
    <p:sldId id="820" r:id="rId53"/>
    <p:sldId id="876" r:id="rId54"/>
    <p:sldId id="821" r:id="rId55"/>
    <p:sldId id="835" r:id="rId56"/>
    <p:sldId id="836" r:id="rId57"/>
    <p:sldId id="822" r:id="rId58"/>
    <p:sldId id="838" r:id="rId59"/>
    <p:sldId id="839" r:id="rId60"/>
    <p:sldId id="779" r:id="rId61"/>
    <p:sldId id="588" r:id="rId62"/>
    <p:sldId id="843" r:id="rId63"/>
    <p:sldId id="844" r:id="rId64"/>
    <p:sldId id="845" r:id="rId65"/>
    <p:sldId id="846" r:id="rId66"/>
    <p:sldId id="847" r:id="rId67"/>
    <p:sldId id="870" r:id="rId68"/>
    <p:sldId id="871" r:id="rId69"/>
    <p:sldId id="872" r:id="rId70"/>
    <p:sldId id="873" r:id="rId71"/>
    <p:sldId id="874" r:id="rId72"/>
    <p:sldId id="875" r:id="rId73"/>
    <p:sldId id="879" r:id="rId74"/>
    <p:sldId id="880" r:id="rId75"/>
    <p:sldId id="881" r:id="rId76"/>
    <p:sldId id="882" r:id="rId77"/>
    <p:sldId id="884" r:id="rId78"/>
    <p:sldId id="886" r:id="rId79"/>
    <p:sldId id="887" r:id="rId80"/>
    <p:sldId id="888" r:id="rId81"/>
    <p:sldId id="852" r:id="rId82"/>
    <p:sldId id="853" r:id="rId83"/>
    <p:sldId id="854" r:id="rId84"/>
    <p:sldId id="855" r:id="rId85"/>
    <p:sldId id="856" r:id="rId86"/>
    <p:sldId id="857" r:id="rId87"/>
    <p:sldId id="858" r:id="rId88"/>
    <p:sldId id="859" r:id="rId89"/>
    <p:sldId id="889" r:id="rId90"/>
    <p:sldId id="860" r:id="rId91"/>
    <p:sldId id="861" r:id="rId92"/>
    <p:sldId id="862" r:id="rId93"/>
    <p:sldId id="863" r:id="rId94"/>
    <p:sldId id="877" r:id="rId95"/>
    <p:sldId id="878" r:id="rId96"/>
    <p:sldId id="890" r:id="rId97"/>
    <p:sldId id="891" r:id="rId98"/>
    <p:sldId id="864" r:id="rId99"/>
    <p:sldId id="865" r:id="rId100"/>
    <p:sldId id="866" r:id="rId101"/>
    <p:sldId id="867" r:id="rId102"/>
    <p:sldId id="868" r:id="rId103"/>
    <p:sldId id="869" r:id="rId104"/>
    <p:sldId id="780" r:id="rId105"/>
    <p:sldId id="609" r:id="rId106"/>
    <p:sldId id="783" r:id="rId107"/>
    <p:sldId id="895" r:id="rId108"/>
    <p:sldId id="896" r:id="rId109"/>
    <p:sldId id="897" r:id="rId110"/>
    <p:sldId id="898" r:id="rId111"/>
    <p:sldId id="899" r:id="rId112"/>
    <p:sldId id="962" r:id="rId113"/>
    <p:sldId id="963" r:id="rId114"/>
    <p:sldId id="964" r:id="rId115"/>
    <p:sldId id="965" r:id="rId116"/>
    <p:sldId id="967" r:id="rId117"/>
    <p:sldId id="900" r:id="rId118"/>
    <p:sldId id="968" r:id="rId119"/>
    <p:sldId id="969" r:id="rId120"/>
    <p:sldId id="971" r:id="rId121"/>
    <p:sldId id="972" r:id="rId122"/>
    <p:sldId id="973" r:id="rId123"/>
    <p:sldId id="974" r:id="rId124"/>
    <p:sldId id="975" r:id="rId125"/>
    <p:sldId id="901" r:id="rId126"/>
    <p:sldId id="902" r:id="rId127"/>
    <p:sldId id="903" r:id="rId128"/>
    <p:sldId id="904" r:id="rId129"/>
    <p:sldId id="906" r:id="rId130"/>
    <p:sldId id="907" r:id="rId131"/>
    <p:sldId id="908" r:id="rId132"/>
    <p:sldId id="910" r:id="rId133"/>
    <p:sldId id="909" r:id="rId134"/>
    <p:sldId id="912" r:id="rId135"/>
    <p:sldId id="911" r:id="rId136"/>
    <p:sldId id="913" r:id="rId137"/>
    <p:sldId id="914" r:id="rId138"/>
    <p:sldId id="915" r:id="rId139"/>
    <p:sldId id="917" r:id="rId140"/>
    <p:sldId id="916" r:id="rId141"/>
    <p:sldId id="918" r:id="rId142"/>
    <p:sldId id="919" r:id="rId143"/>
    <p:sldId id="920" r:id="rId144"/>
    <p:sldId id="921" r:id="rId145"/>
    <p:sldId id="922" r:id="rId146"/>
    <p:sldId id="923" r:id="rId147"/>
    <p:sldId id="924" r:id="rId148"/>
    <p:sldId id="932" r:id="rId149"/>
    <p:sldId id="925" r:id="rId150"/>
    <p:sldId id="926" r:id="rId151"/>
    <p:sldId id="927" r:id="rId152"/>
    <p:sldId id="928" r:id="rId153"/>
    <p:sldId id="930" r:id="rId154"/>
    <p:sldId id="933" r:id="rId155"/>
    <p:sldId id="934" r:id="rId156"/>
    <p:sldId id="935" r:id="rId157"/>
    <p:sldId id="936" r:id="rId158"/>
    <p:sldId id="937" r:id="rId159"/>
    <p:sldId id="938" r:id="rId160"/>
    <p:sldId id="939" r:id="rId161"/>
    <p:sldId id="781" r:id="rId162"/>
    <p:sldId id="639" r:id="rId163"/>
    <p:sldId id="640" r:id="rId164"/>
    <p:sldId id="892" r:id="rId165"/>
    <p:sldId id="894" r:id="rId166"/>
    <p:sldId id="782" r:id="rId167"/>
    <p:sldId id="977" r:id="rId168"/>
    <p:sldId id="949" r:id="rId169"/>
    <p:sldId id="941" r:id="rId170"/>
    <p:sldId id="950" r:id="rId171"/>
    <p:sldId id="942" r:id="rId172"/>
    <p:sldId id="952" r:id="rId173"/>
    <p:sldId id="953" r:id="rId174"/>
    <p:sldId id="943" r:id="rId175"/>
    <p:sldId id="945" r:id="rId176"/>
    <p:sldId id="944" r:id="rId177"/>
    <p:sldId id="954" r:id="rId178"/>
    <p:sldId id="946" r:id="rId179"/>
    <p:sldId id="955" r:id="rId180"/>
    <p:sldId id="956" r:id="rId181"/>
    <p:sldId id="957" r:id="rId182"/>
    <p:sldId id="947" r:id="rId183"/>
    <p:sldId id="958" r:id="rId184"/>
    <p:sldId id="960" r:id="rId185"/>
    <p:sldId id="961" r:id="rId186"/>
    <p:sldId id="948" r:id="rId187"/>
    <p:sldId id="259" r:id="rId18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72" userDrawn="1">
          <p15:clr>
            <a:srgbClr val="A4A3A4"/>
          </p15:clr>
        </p15:guide>
        <p15:guide id="2" pos="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2878"/>
    <a:srgbClr val="640000"/>
    <a:srgbClr val="113575"/>
    <a:srgbClr val="03244B"/>
    <a:srgbClr val="3C6B9A"/>
    <a:srgbClr val="000000"/>
    <a:srgbClr val="FFFFCC"/>
    <a:srgbClr val="E2E2E2"/>
    <a:srgbClr val="0000FF"/>
    <a:srgbClr val="9E9E9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854" autoAdjust="0"/>
    <p:restoredTop sz="94660"/>
  </p:normalViewPr>
  <p:slideViewPr>
    <p:cSldViewPr snapToGrid="0">
      <p:cViewPr varScale="1">
        <p:scale>
          <a:sx n="109" d="100"/>
          <a:sy n="109" d="100"/>
        </p:scale>
        <p:origin x="1026" y="150"/>
      </p:cViewPr>
      <p:guideLst>
        <p:guide orient="horz" pos="1272"/>
        <p:guide pos="528"/>
      </p:guideLst>
    </p:cSldViewPr>
  </p:slideViewPr>
  <p:notesTextViewPr>
    <p:cViewPr>
      <p:scale>
        <a:sx n="1" d="1"/>
        <a:sy n="1" d="1"/>
      </p:scale>
      <p:origin x="0" y="0"/>
    </p:cViewPr>
  </p:notesTextViewPr>
  <p:sorterViewPr>
    <p:cViewPr varScale="1">
      <p:scale>
        <a:sx n="1" d="1"/>
        <a:sy n="1" d="1"/>
      </p:scale>
      <p:origin x="0" y="-57102"/>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38" Type="http://schemas.openxmlformats.org/officeDocument/2006/relationships/slide" Target="slides/slide134.xml"/><Relationship Id="rId154" Type="http://schemas.openxmlformats.org/officeDocument/2006/relationships/slide" Target="slides/slide150.xml"/><Relationship Id="rId159" Type="http://schemas.openxmlformats.org/officeDocument/2006/relationships/slide" Target="slides/slide155.xml"/><Relationship Id="rId175" Type="http://schemas.openxmlformats.org/officeDocument/2006/relationships/slide" Target="slides/slide171.xml"/><Relationship Id="rId170" Type="http://schemas.openxmlformats.org/officeDocument/2006/relationships/slide" Target="slides/slide166.xml"/><Relationship Id="rId191" Type="http://schemas.openxmlformats.org/officeDocument/2006/relationships/viewProps" Target="viewProps.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144" Type="http://schemas.openxmlformats.org/officeDocument/2006/relationships/slide" Target="slides/slide140.xml"/><Relationship Id="rId149" Type="http://schemas.openxmlformats.org/officeDocument/2006/relationships/slide" Target="slides/slide145.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160" Type="http://schemas.openxmlformats.org/officeDocument/2006/relationships/slide" Target="slides/slide156.xml"/><Relationship Id="rId165" Type="http://schemas.openxmlformats.org/officeDocument/2006/relationships/slide" Target="slides/slide161.xml"/><Relationship Id="rId181" Type="http://schemas.openxmlformats.org/officeDocument/2006/relationships/slide" Target="slides/slide177.xml"/><Relationship Id="rId186" Type="http://schemas.openxmlformats.org/officeDocument/2006/relationships/slide" Target="slides/slide182.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slide" Target="slides/slide146.xml"/><Relationship Id="rId155" Type="http://schemas.openxmlformats.org/officeDocument/2006/relationships/slide" Target="slides/slide151.xml"/><Relationship Id="rId171" Type="http://schemas.openxmlformats.org/officeDocument/2006/relationships/slide" Target="slides/slide167.xml"/><Relationship Id="rId176" Type="http://schemas.openxmlformats.org/officeDocument/2006/relationships/slide" Target="slides/slide172.xml"/><Relationship Id="rId192" Type="http://schemas.openxmlformats.org/officeDocument/2006/relationships/theme" Target="theme/theme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82" Type="http://schemas.openxmlformats.org/officeDocument/2006/relationships/slide" Target="slides/slide178.xml"/><Relationship Id="rId187" Type="http://schemas.openxmlformats.org/officeDocument/2006/relationships/slide" Target="slides/slide183.xml"/><Relationship Id="rId1" Type="http://schemas.openxmlformats.org/officeDocument/2006/relationships/customXml" Target="../customXml/item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openxmlformats.org/officeDocument/2006/relationships/slide" Target="slides/slide173.xml"/><Relationship Id="rId172" Type="http://schemas.openxmlformats.org/officeDocument/2006/relationships/slide" Target="slides/slide168.xml"/><Relationship Id="rId193" Type="http://schemas.openxmlformats.org/officeDocument/2006/relationships/tableStyles" Target="tableStyle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slide" Target="slides/slide179.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notesMaster" Target="notesMasters/notesMaster1.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0" Type="http://schemas.openxmlformats.org/officeDocument/2006/relationships/presProps" Target="presProp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6" Type="http://schemas.openxmlformats.org/officeDocument/2006/relationships/slide" Target="slides/slide2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4277B1-AD3C-429C-A26E-84DA5EEDA018}" type="datetimeFigureOut">
              <a:rPr lang="en-US" smtClean="0"/>
              <a:t>10/1/2025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3E13414-453A-4463-9151-4AA6E044B25C}" type="slidenum">
              <a:rPr lang="en-US" smtClean="0"/>
              <a:t>‹#›</a:t>
            </a:fld>
            <a:endParaRPr lang="en-US"/>
          </a:p>
        </p:txBody>
      </p:sp>
    </p:spTree>
    <p:extLst>
      <p:ext uri="{BB962C8B-B14F-4D97-AF65-F5344CB8AC3E}">
        <p14:creationId xmlns:p14="http://schemas.microsoft.com/office/powerpoint/2010/main" val="16666143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A893640-9C5E-457D-8AD3-EA105D9C837E}"/>
              </a:ext>
            </a:extLst>
          </p:cNvPr>
          <p:cNvSpPr>
            <a:spLocks noGrp="1"/>
          </p:cNvSpPr>
          <p:nvPr>
            <p:ph type="ctrTitle" hasCustomPrompt="1"/>
          </p:nvPr>
        </p:nvSpPr>
        <p:spPr>
          <a:xfrm>
            <a:off x="0" y="1600201"/>
            <a:ext cx="12192000" cy="1909762"/>
          </a:xfrm>
          <a:prstGeom prst="rect">
            <a:avLst/>
          </a:prstGeom>
        </p:spPr>
        <p:txBody>
          <a:bodyPr anchor="b"/>
          <a:lstStyle>
            <a:lvl1pPr algn="ctr">
              <a:defRPr sz="6000">
                <a:solidFill>
                  <a:schemeClr val="accent3"/>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presentation title</a:t>
            </a:r>
          </a:p>
        </p:txBody>
      </p:sp>
      <p:sp>
        <p:nvSpPr>
          <p:cNvPr id="8" name="Subtitle 2">
            <a:extLst>
              <a:ext uri="{FF2B5EF4-FFF2-40B4-BE49-F238E27FC236}">
                <a16:creationId xmlns:a16="http://schemas.microsoft.com/office/drawing/2014/main" id="{0CC7E38E-FBB4-4D56-A32B-EBD9CEA4DEAE}"/>
              </a:ext>
            </a:extLst>
          </p:cNvPr>
          <p:cNvSpPr>
            <a:spLocks noGrp="1"/>
          </p:cNvSpPr>
          <p:nvPr>
            <p:ph type="subTitle" idx="1" hasCustomPrompt="1"/>
          </p:nvPr>
        </p:nvSpPr>
        <p:spPr>
          <a:xfrm>
            <a:off x="0" y="4323424"/>
            <a:ext cx="12192000" cy="934375"/>
          </a:xfrm>
          <a:prstGeom prst="rect">
            <a:avLst/>
          </a:prstGeom>
        </p:spPr>
        <p:txBody>
          <a:bodyPr anchor="t" anchorCtr="0">
            <a:normAutofit/>
          </a:bodyPr>
          <a:lstStyle>
            <a:lvl1pPr marL="0" indent="0" algn="ctr">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Tree>
    <p:extLst>
      <p:ext uri="{BB962C8B-B14F-4D97-AF65-F5344CB8AC3E}">
        <p14:creationId xmlns:p14="http://schemas.microsoft.com/office/powerpoint/2010/main" val="590559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Title 2">
            <a:extLst>
              <a:ext uri="{FF2B5EF4-FFF2-40B4-BE49-F238E27FC236}">
                <a16:creationId xmlns:a16="http://schemas.microsoft.com/office/drawing/2014/main" id="{EC6E615D-D015-4214-AB57-890B2CB5CCBA}"/>
              </a:ext>
            </a:extLst>
          </p:cNvPr>
          <p:cNvSpPr>
            <a:spLocks noGrp="1"/>
          </p:cNvSpPr>
          <p:nvPr>
            <p:ph type="title" hasCustomPrompt="1"/>
          </p:nvPr>
        </p:nvSpPr>
        <p:spPr>
          <a:xfrm>
            <a:off x="838200" y="1360488"/>
            <a:ext cx="10515600" cy="644525"/>
          </a:xfrm>
          <a:prstGeom prst="rect">
            <a:avLst/>
          </a:prstGeom>
        </p:spPr>
        <p:txBody>
          <a:bodyPr>
            <a:noAutofit/>
          </a:bodyPr>
          <a:lstStyle>
            <a:lvl1pPr>
              <a:defRPr>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endParaRPr lang="en-US" b="1" dirty="0">
              <a:latin typeface="Garamond" panose="02020404030301010803" pitchFamily="18" charset="0"/>
            </a:endParaRPr>
          </a:p>
        </p:txBody>
      </p:sp>
      <p:pic>
        <p:nvPicPr>
          <p:cNvPr id="7" name="Graphic 6" descr="Laptop">
            <a:extLst>
              <a:ext uri="{FF2B5EF4-FFF2-40B4-BE49-F238E27FC236}">
                <a16:creationId xmlns:a16="http://schemas.microsoft.com/office/drawing/2014/main" id="{91D09256-4218-4378-ABDF-A762AAABA02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0409" y="2185743"/>
            <a:ext cx="2285577" cy="2285577"/>
          </a:xfrm>
          <a:prstGeom prst="rect">
            <a:avLst/>
          </a:prstGeom>
        </p:spPr>
      </p:pic>
      <p:pic>
        <p:nvPicPr>
          <p:cNvPr id="8" name="Graphic 7" descr="Teacher">
            <a:extLst>
              <a:ext uri="{FF2B5EF4-FFF2-40B4-BE49-F238E27FC236}">
                <a16:creationId xmlns:a16="http://schemas.microsoft.com/office/drawing/2014/main" id="{6833994B-A254-41DD-82BD-10834B8476DF}"/>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65527" y="2310216"/>
            <a:ext cx="2036633" cy="2036633"/>
          </a:xfrm>
          <a:prstGeom prst="rect">
            <a:avLst/>
          </a:prstGeom>
        </p:spPr>
      </p:pic>
      <p:pic>
        <p:nvPicPr>
          <p:cNvPr id="9" name="Graphic 8" descr="Tools">
            <a:extLst>
              <a:ext uri="{FF2B5EF4-FFF2-40B4-BE49-F238E27FC236}">
                <a16:creationId xmlns:a16="http://schemas.microsoft.com/office/drawing/2014/main" id="{495C6D1B-6B63-4265-84CD-6D44A0249012}"/>
              </a:ext>
            </a:extLst>
          </p:cNvPr>
          <p:cNvPicPr>
            <a:picLocks noChangeAspect="1"/>
          </p:cNvPicPr>
          <p:nvPr userDrawn="1"/>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28179" y="2654424"/>
            <a:ext cx="1359264" cy="1359264"/>
          </a:xfrm>
          <a:prstGeom prst="rect">
            <a:avLst/>
          </a:prstGeom>
        </p:spPr>
      </p:pic>
      <p:sp>
        <p:nvSpPr>
          <p:cNvPr id="10" name="Rectangle 9">
            <a:extLst>
              <a:ext uri="{FF2B5EF4-FFF2-40B4-BE49-F238E27FC236}">
                <a16:creationId xmlns:a16="http://schemas.microsoft.com/office/drawing/2014/main" id="{9D2E1DC7-9AC1-428C-B2A7-436D3AB6AA94}"/>
              </a:ext>
            </a:extLst>
          </p:cNvPr>
          <p:cNvSpPr/>
          <p:nvPr userDrawn="1"/>
        </p:nvSpPr>
        <p:spPr>
          <a:xfrm>
            <a:off x="771920"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WEBINARS</a:t>
            </a:r>
          </a:p>
        </p:txBody>
      </p:sp>
      <p:sp>
        <p:nvSpPr>
          <p:cNvPr id="11" name="Rectangle 10">
            <a:extLst>
              <a:ext uri="{FF2B5EF4-FFF2-40B4-BE49-F238E27FC236}">
                <a16:creationId xmlns:a16="http://schemas.microsoft.com/office/drawing/2014/main" id="{078FAB95-648F-4987-9F52-AC0706C308A4}"/>
              </a:ext>
            </a:extLst>
          </p:cNvPr>
          <p:cNvSpPr/>
          <p:nvPr userDrawn="1"/>
        </p:nvSpPr>
        <p:spPr>
          <a:xfrm>
            <a:off x="4845305"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TRAINING</a:t>
            </a:r>
          </a:p>
        </p:txBody>
      </p:sp>
      <p:sp>
        <p:nvSpPr>
          <p:cNvPr id="13" name="Rectangle 12">
            <a:extLst>
              <a:ext uri="{FF2B5EF4-FFF2-40B4-BE49-F238E27FC236}">
                <a16:creationId xmlns:a16="http://schemas.microsoft.com/office/drawing/2014/main" id="{A88E4D4B-B0C7-4A60-8874-90763D8341C4}"/>
              </a:ext>
            </a:extLst>
          </p:cNvPr>
          <p:cNvSpPr/>
          <p:nvPr userDrawn="1"/>
        </p:nvSpPr>
        <p:spPr>
          <a:xfrm>
            <a:off x="8816642"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RESOURCES</a:t>
            </a:r>
          </a:p>
        </p:txBody>
      </p:sp>
      <p:sp>
        <p:nvSpPr>
          <p:cNvPr id="14" name="Rectangle 13">
            <a:extLst>
              <a:ext uri="{FF2B5EF4-FFF2-40B4-BE49-F238E27FC236}">
                <a16:creationId xmlns:a16="http://schemas.microsoft.com/office/drawing/2014/main" id="{458570A1-C6EA-4A4F-AA81-ABD4D3C94127}"/>
              </a:ext>
            </a:extLst>
          </p:cNvPr>
          <p:cNvSpPr/>
          <p:nvPr userDrawn="1"/>
        </p:nvSpPr>
        <p:spPr>
          <a:xfrm>
            <a:off x="3619608" y="5142043"/>
            <a:ext cx="4833241" cy="1494852"/>
          </a:xfrm>
          <a:prstGeom prst="rect">
            <a:avLst/>
          </a:prstGeom>
          <a:solidFill>
            <a:srgbClr val="0324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strike="noStrike" kern="1200" cap="none" spc="0" normalizeH="0" baseline="0" noProof="0" dirty="0">
                <a:ln>
                  <a:noFill/>
                </a:ln>
                <a:solidFill>
                  <a:schemeClr val="bg1"/>
                </a:solidFill>
                <a:effectLst/>
                <a:uLnTx/>
                <a:uFillTx/>
                <a:latin typeface="Calibri"/>
                <a:ea typeface="+mn-ea"/>
                <a:cs typeface="+mn-cs"/>
              </a:rPr>
              <a:t>elections@sos.texas.gov</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800-252-VOTE   •   512-463-5650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sos.texas</a:t>
            </a:r>
            <a:r>
              <a:rPr kumimoji="0" lang="en-US" sz="1800" b="0" i="0" u="none" strike="noStrike" kern="1200" cap="none" spc="0" normalizeH="0" baseline="0" noProof="0" dirty="0">
                <a:ln>
                  <a:noFill/>
                </a:ln>
                <a:solidFill>
                  <a:prstClr val="white"/>
                </a:solidFill>
                <a:effectLst/>
                <a:uLnTx/>
                <a:uFillTx/>
                <a:latin typeface="+mn-lt"/>
                <a:ea typeface="+mn-ea"/>
                <a:cs typeface="+mn-cs"/>
              </a:rPr>
              <a:t>.gov</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 name="Straight Connector 14">
            <a:extLst>
              <a:ext uri="{FF2B5EF4-FFF2-40B4-BE49-F238E27FC236}">
                <a16:creationId xmlns:a16="http://schemas.microsoft.com/office/drawing/2014/main" id="{2CA37FD2-7E9B-4B58-8A4F-3AE3FF7B4019}"/>
              </a:ext>
            </a:extLst>
          </p:cNvPr>
          <p:cNvCxnSpPr>
            <a:cxnSpLocks/>
          </p:cNvCxnSpPr>
          <p:nvPr userDrawn="1"/>
        </p:nvCxnSpPr>
        <p:spPr>
          <a:xfrm>
            <a:off x="3631492"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4194465B-1BF1-47BA-BD57-3DA9292158CF}"/>
              </a:ext>
            </a:extLst>
          </p:cNvPr>
          <p:cNvCxnSpPr>
            <a:cxnSpLocks/>
          </p:cNvCxnSpPr>
          <p:nvPr userDrawn="1"/>
        </p:nvCxnSpPr>
        <p:spPr>
          <a:xfrm>
            <a:off x="8435431"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sp>
        <p:nvSpPr>
          <p:cNvPr id="20" name="Slide Number Placeholder 5">
            <a:extLst>
              <a:ext uri="{FF2B5EF4-FFF2-40B4-BE49-F238E27FC236}">
                <a16:creationId xmlns:a16="http://schemas.microsoft.com/office/drawing/2014/main" id="{301D83B6-5A24-4276-8F1E-B7B1FE46A848}"/>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892253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8" name="Slide Number Placeholder 5">
            <a:extLst>
              <a:ext uri="{FF2B5EF4-FFF2-40B4-BE49-F238E27FC236}">
                <a16:creationId xmlns:a16="http://schemas.microsoft.com/office/drawing/2014/main" id="{96E8A82C-AFC7-447C-81B2-FAE6A8937C87}"/>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
        <p:nvSpPr>
          <p:cNvPr id="3" name="Content Placeholder 2">
            <a:extLst>
              <a:ext uri="{FF2B5EF4-FFF2-40B4-BE49-F238E27FC236}">
                <a16:creationId xmlns:a16="http://schemas.microsoft.com/office/drawing/2014/main" id="{9AA0F3F2-57DB-48FF-81F5-88854EDA7766}"/>
              </a:ext>
            </a:extLst>
          </p:cNvPr>
          <p:cNvSpPr>
            <a:spLocks noGrp="1"/>
          </p:cNvSpPr>
          <p:nvPr>
            <p:ph idx="1"/>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8C727E5F-A3D7-4A9B-86D9-2F056CDD92AC}"/>
              </a:ext>
            </a:extLst>
          </p:cNvPr>
          <p:cNvSpPr>
            <a:spLocks noGrp="1"/>
          </p:cNvSpPr>
          <p:nvPr>
            <p:ph type="title" hasCustomPrompt="1"/>
          </p:nvPr>
        </p:nvSpPr>
        <p:spPr>
          <a:xfrm>
            <a:off x="838200" y="1297181"/>
            <a:ext cx="10515600" cy="723057"/>
          </a:xfrm>
          <a:prstGeom prst="rect">
            <a:avLst/>
          </a:prstGeom>
        </p:spPr>
        <p:txBody>
          <a:bodyPr/>
          <a:lstStyle>
            <a:lvl1pPr>
              <a:defRPr b="1">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Tree>
    <p:extLst>
      <p:ext uri="{BB962C8B-B14F-4D97-AF65-F5344CB8AC3E}">
        <p14:creationId xmlns:p14="http://schemas.microsoft.com/office/powerpoint/2010/main" val="34704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A0677DF-5326-4C48-960F-9365831A0134}"/>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
        <p:nvSpPr>
          <p:cNvPr id="8" name="Slide Number Placeholder 5">
            <a:extLst>
              <a:ext uri="{FF2B5EF4-FFF2-40B4-BE49-F238E27FC236}">
                <a16:creationId xmlns:a16="http://schemas.microsoft.com/office/drawing/2014/main" id="{0017FA19-4D2D-4D29-AF5E-60E9B6CD501C}"/>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245116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66E8C11-64E1-40BC-A7BD-CFE266CF744E}"/>
              </a:ext>
            </a:extLst>
          </p:cNvPr>
          <p:cNvSpPr>
            <a:spLocks noGrp="1"/>
          </p:cNvSpPr>
          <p:nvPr>
            <p:ph type="ctrTitle" hasCustomPrompt="1"/>
          </p:nvPr>
        </p:nvSpPr>
        <p:spPr>
          <a:xfrm>
            <a:off x="0" y="2933701"/>
            <a:ext cx="12192000" cy="1909762"/>
          </a:xfrm>
          <a:prstGeom prst="rect">
            <a:avLst/>
          </a:prstGeom>
        </p:spPr>
        <p:txBody>
          <a:bodyPr anchor="ctr"/>
          <a:lstStyle>
            <a:lvl1pPr algn="ctr">
              <a:defRPr sz="6000">
                <a:solidFill>
                  <a:schemeClr val="accent3"/>
                </a:solidFill>
                <a:latin typeface="+mn-lt"/>
              </a:defRPr>
            </a:lvl1pPr>
          </a:lstStyle>
          <a:p>
            <a:r>
              <a:rPr lang="en-US" dirty="0"/>
              <a:t>Click to add section title</a:t>
            </a:r>
          </a:p>
        </p:txBody>
      </p:sp>
    </p:spTree>
    <p:extLst>
      <p:ext uri="{BB962C8B-B14F-4D97-AF65-F5344CB8AC3E}">
        <p14:creationId xmlns:p14="http://schemas.microsoft.com/office/powerpoint/2010/main" val="3801159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859EE1-5A44-4A29-84D1-0DE5B729E1FA}"/>
              </a:ext>
            </a:extLst>
          </p:cNvPr>
          <p:cNvSpPr>
            <a:spLocks noGrp="1"/>
          </p:cNvSpPr>
          <p:nvPr>
            <p:ph sz="half" idx="1"/>
          </p:nvPr>
        </p:nvSpPr>
        <p:spPr>
          <a:xfrm>
            <a:off x="838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7C832956-FA7C-4939-A79A-A96B39091145}"/>
              </a:ext>
            </a:extLst>
          </p:cNvPr>
          <p:cNvSpPr>
            <a:spLocks noGrp="1"/>
          </p:cNvSpPr>
          <p:nvPr>
            <p:ph sz="half" idx="2"/>
          </p:nvPr>
        </p:nvSpPr>
        <p:spPr>
          <a:xfrm>
            <a:off x="6172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1">
            <a:extLst>
              <a:ext uri="{FF2B5EF4-FFF2-40B4-BE49-F238E27FC236}">
                <a16:creationId xmlns:a16="http://schemas.microsoft.com/office/drawing/2014/main" id="{F43CB5C4-36D6-4D55-AAFD-88736EC5753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Slide Number Placeholder 5">
            <a:extLst>
              <a:ext uri="{FF2B5EF4-FFF2-40B4-BE49-F238E27FC236}">
                <a16:creationId xmlns:a16="http://schemas.microsoft.com/office/drawing/2014/main" id="{7F2B7517-DB55-4D66-9D1F-F12087C8CA06}"/>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968748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9BF4329-0CE7-4DF0-9448-5CD6503F4DFE}"/>
              </a:ext>
            </a:extLst>
          </p:cNvPr>
          <p:cNvSpPr>
            <a:spLocks noGrp="1"/>
          </p:cNvSpPr>
          <p:nvPr>
            <p:ph type="body" idx="1"/>
          </p:nvPr>
        </p:nvSpPr>
        <p:spPr>
          <a:xfrm>
            <a:off x="839788" y="185261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D69BE91-CAC0-411D-B644-C12B287EB163}"/>
              </a:ext>
            </a:extLst>
          </p:cNvPr>
          <p:cNvSpPr>
            <a:spLocks noGrp="1"/>
          </p:cNvSpPr>
          <p:nvPr>
            <p:ph sz="half" idx="2"/>
          </p:nvPr>
        </p:nvSpPr>
        <p:spPr>
          <a:xfrm>
            <a:off x="839788" y="2676525"/>
            <a:ext cx="5157787"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BEF31DE0-23EA-404B-8F47-950096E3F84D}"/>
              </a:ext>
            </a:extLst>
          </p:cNvPr>
          <p:cNvSpPr>
            <a:spLocks noGrp="1"/>
          </p:cNvSpPr>
          <p:nvPr>
            <p:ph type="body" sz="quarter" idx="3"/>
          </p:nvPr>
        </p:nvSpPr>
        <p:spPr>
          <a:xfrm>
            <a:off x="6172200" y="185261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D99B0D2C-064C-42A1-B22B-900A36EE80D3}"/>
              </a:ext>
            </a:extLst>
          </p:cNvPr>
          <p:cNvSpPr>
            <a:spLocks noGrp="1"/>
          </p:cNvSpPr>
          <p:nvPr>
            <p:ph sz="quarter" idx="4"/>
          </p:nvPr>
        </p:nvSpPr>
        <p:spPr>
          <a:xfrm>
            <a:off x="6172200" y="2676525"/>
            <a:ext cx="5183188"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1">
            <a:extLst>
              <a:ext uri="{FF2B5EF4-FFF2-40B4-BE49-F238E27FC236}">
                <a16:creationId xmlns:a16="http://schemas.microsoft.com/office/drawing/2014/main" id="{AB95FEAD-9B0C-492C-8973-076DAC019AE2}"/>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2" name="Slide Number Placeholder 5">
            <a:extLst>
              <a:ext uri="{FF2B5EF4-FFF2-40B4-BE49-F238E27FC236}">
                <a16:creationId xmlns:a16="http://schemas.microsoft.com/office/drawing/2014/main" id="{E0687806-A5DB-4BE3-9B67-873947E8F13B}"/>
              </a:ext>
            </a:extLst>
          </p:cNvPr>
          <p:cNvSpPr>
            <a:spLocks noGrp="1"/>
          </p:cNvSpPr>
          <p:nvPr>
            <p:ph type="sldNum" sz="quarter" idx="10"/>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40762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8C4F600C-8A07-4608-B3F5-5D78C86696A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7" name="Slide Number Placeholder 5">
            <a:extLst>
              <a:ext uri="{FF2B5EF4-FFF2-40B4-BE49-F238E27FC236}">
                <a16:creationId xmlns:a16="http://schemas.microsoft.com/office/drawing/2014/main" id="{87B18790-600D-4C2C-A822-9808726C07B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621996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7E38BEB-CF80-4E6E-87FE-1F910BF38554}"/>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939633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F625ACD6-DE66-40E7-BE2F-2B1DFC96B9AC}"/>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Content Placeholder 2">
            <a:extLst>
              <a:ext uri="{FF2B5EF4-FFF2-40B4-BE49-F238E27FC236}">
                <a16:creationId xmlns:a16="http://schemas.microsoft.com/office/drawing/2014/main" id="{B3CD35E7-143A-44DE-BF84-555D91319EDE}"/>
              </a:ext>
            </a:extLst>
          </p:cNvPr>
          <p:cNvSpPr>
            <a:spLocks noGrp="1"/>
          </p:cNvSpPr>
          <p:nvPr>
            <p:ph idx="13"/>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lide Number Placeholder 5">
            <a:extLst>
              <a:ext uri="{FF2B5EF4-FFF2-40B4-BE49-F238E27FC236}">
                <a16:creationId xmlns:a16="http://schemas.microsoft.com/office/drawing/2014/main" id="{41831A90-53D0-43B9-94BB-289DC87A853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00332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microsoft.com/office/2007/relationships/hdphoto" Target="../media/hdphoto1.wdp"/><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70FE7DE-1B9E-4BBD-BF05-0B35FC930E07}"/>
              </a:ext>
            </a:extLst>
          </p:cNvPr>
          <p:cNvSpPr>
            <a:spLocks noGrp="1"/>
          </p:cNvSpPr>
          <p:nvPr>
            <p:ph type="title"/>
          </p:nvPr>
        </p:nvSpPr>
        <p:spPr>
          <a:xfrm>
            <a:off x="834005" y="1273286"/>
            <a:ext cx="10515600" cy="723057"/>
          </a:xfrm>
          <a:prstGeom prst="rect">
            <a:avLst/>
          </a:prstGeom>
        </p:spPr>
        <p:txBody>
          <a:bodyPr vert="horz" lIns="91440" tIns="45720" rIns="91440" bIns="45720" rtlCol="0" anchor="ctr">
            <a:normAutofit/>
          </a:bodyPr>
          <a:lstStyle/>
          <a:p>
            <a:r>
              <a:rPr lang="en-US" dirty="0"/>
              <a:t>Click to edit Master title style</a:t>
            </a:r>
          </a:p>
        </p:txBody>
      </p:sp>
      <p:grpSp>
        <p:nvGrpSpPr>
          <p:cNvPr id="9" name="Group 8">
            <a:extLst>
              <a:ext uri="{FF2B5EF4-FFF2-40B4-BE49-F238E27FC236}">
                <a16:creationId xmlns:a16="http://schemas.microsoft.com/office/drawing/2014/main" id="{AF93CBAE-828C-44AA-A0CE-8311D4703655}"/>
              </a:ext>
            </a:extLst>
          </p:cNvPr>
          <p:cNvGrpSpPr/>
          <p:nvPr userDrawn="1"/>
        </p:nvGrpSpPr>
        <p:grpSpPr>
          <a:xfrm>
            <a:off x="-1866" y="0"/>
            <a:ext cx="12194347" cy="1112000"/>
            <a:chOff x="-1866" y="0"/>
            <a:chExt cx="12194347" cy="1112000"/>
          </a:xfrm>
        </p:grpSpPr>
        <p:grpSp>
          <p:nvGrpSpPr>
            <p:cNvPr id="10" name="Group 9">
              <a:extLst>
                <a:ext uri="{FF2B5EF4-FFF2-40B4-BE49-F238E27FC236}">
                  <a16:creationId xmlns:a16="http://schemas.microsoft.com/office/drawing/2014/main" id="{2296A6FB-BE6D-41A6-A4C5-53FDFF37700F}"/>
                </a:ext>
              </a:extLst>
            </p:cNvPr>
            <p:cNvGrpSpPr/>
            <p:nvPr/>
          </p:nvGrpSpPr>
          <p:grpSpPr>
            <a:xfrm>
              <a:off x="-1866" y="0"/>
              <a:ext cx="12193867" cy="1112000"/>
              <a:chOff x="-1866" y="0"/>
              <a:chExt cx="12193867" cy="1112000"/>
            </a:xfrm>
          </p:grpSpPr>
          <p:sp>
            <p:nvSpPr>
              <p:cNvPr id="14" name="Rectangle 13">
                <a:extLst>
                  <a:ext uri="{FF2B5EF4-FFF2-40B4-BE49-F238E27FC236}">
                    <a16:creationId xmlns:a16="http://schemas.microsoft.com/office/drawing/2014/main" id="{39576AE2-5052-4FCF-8D63-2453DC403B3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F16991CD-5983-42D6-93F0-CBB2FA7C3CD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85EACBBB-82C4-460D-93D4-940FE0E6E37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90628B51-26C3-46F1-B342-54D80F65DEA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Rectangle 17">
                <a:extLst>
                  <a:ext uri="{FF2B5EF4-FFF2-40B4-BE49-F238E27FC236}">
                    <a16:creationId xmlns:a16="http://schemas.microsoft.com/office/drawing/2014/main" id="{0E20A0C9-19D1-46AD-A209-C150D4DB695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1A65363B-8497-4929-AE25-E580F99EFCF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0E6FE0E-0BB0-4245-8CEA-F575F1F4E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50C0F1C-B6AF-4EF0-8704-CEA6CF53F8E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2" name="Star: 5 Points 21">
                <a:extLst>
                  <a:ext uri="{FF2B5EF4-FFF2-40B4-BE49-F238E27FC236}">
                    <a16:creationId xmlns:a16="http://schemas.microsoft.com/office/drawing/2014/main" id="{6FAA14EC-015F-44AA-89E4-B05BC94A868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AF631082-0DC8-4543-93BD-45B765FFDE7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4B2140B8-92DA-4E7B-86B7-4F58F539245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C94B62BD-405E-44C9-BD1B-AB727322647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DF5EBE8-3C85-4CEC-95A6-437709210EC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0176FBC-DF0D-423D-81FF-538B5F082C8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0DC36759-938A-4C4C-9011-72FF6F0597C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44BE6C44-F12F-4F2C-9D30-121624CB535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2AC835E9-9F5B-4B75-B5E4-07E94726760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1" name="Star: 5 Points 30">
                <a:extLst>
                  <a:ext uri="{FF2B5EF4-FFF2-40B4-BE49-F238E27FC236}">
                    <a16:creationId xmlns:a16="http://schemas.microsoft.com/office/drawing/2014/main" id="{AF33847D-114F-43B4-8FA7-026742563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AEFD47FD-1CEF-475D-97B2-DCD378753E2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2AF03358-3868-4B51-926A-201D55376BC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2A3098F7-8850-4F98-8EA8-9B9CF911347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07F0044-5C0D-4001-91E3-0369694E0A7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0BBA2C19-20CF-4AEA-A853-D223884A5B3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AF1DD9E5-76A7-413A-9499-B1A75428B71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F3203A6-56E4-47AA-998B-9384F1E51DE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C209F910-0B26-488F-9612-BCC504EE029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932EAAEA-FF6D-4AB5-94A2-074ED0364D8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32410E28-0A6E-4173-A98F-EF1FB29F48C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E3A7D6AF-4F73-483E-A71F-E8C731979C4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8EF67F73-2082-4AB9-B9C4-1224E5F82EB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7156E124-F290-471A-A2B1-F7BB5CA060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07F1FC8A-A034-4EBF-B4C9-E03A2782268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B35B6552-D106-4762-B644-4BC38B480C2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30108556-665E-47A7-86AC-BBEC691BF8C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5E8610C-3467-49FA-BDBB-3EC846FB94C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CEEA9A50-8D90-4775-A89B-3403B074AC6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5BFBC522-E67F-4F20-B955-B01414EE72A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82B7B98-88B7-4B4B-A6D9-2C4BCF43E9A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B034E55-F735-4CC5-B035-19BBADB792F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3DB5DB0C-4936-414A-9D13-E9B46405C23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B08EE823-A9FB-4D0D-AD20-1F86201D98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942BDCE5-0917-411E-A7E0-9559A4A1D11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4067D6E9-A02B-4010-80C5-A4D845CF2E3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72FB417-21A4-4398-8061-E8E2DCDB6B9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634806B5-94D6-44C5-B096-44B4D19ACC3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D9C6AB05-F8CD-4D6F-B82D-E3F0E4B2B4C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87CB68BF-5DAC-4BC7-83C0-DE241F80241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3B07AEC-D612-456C-AF6F-CCFB3D8AF3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AF14C85-6B40-4D18-9955-D39AB67EE4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ED075BD-0D37-479F-AB87-3917A468F69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0F05D0DB-9316-4DCB-8731-D58F38DC371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B159ACF6-8A84-4693-A30F-9507C770440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B5480BB8-3674-4AE6-895F-4677D09256B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39D7C680-8C75-4945-89A1-DFFA223EAB6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9DC02B18-049E-4086-954D-91FBABB9DEF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14B4998E-ACBA-4FEF-81B3-9DB1A27EFAB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D1D38F40-939C-48CE-B517-22D9694B701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C8CDB3E3-BF79-49FF-A8F5-12631F19972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9D409E2-2990-4D27-93FB-BBDA82F5772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75CA0461-601B-497A-94FF-D5F27D100CE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F77B770F-8266-45D7-8E3F-64B17A57142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0F174D2D-76C9-4F29-96C8-29B8D5CDD23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AD89A747-40A5-4850-A1EC-0172CBAFC2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CAC3EA96-F82A-4044-881A-C52A41F6544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854939D0-B00E-4946-A019-EF2ADB674DB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F3FA7324-9B60-452D-8D5B-8841222D1B5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D52A4870-A923-4708-AE76-5505DD45B24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0301DEA-49F7-4FA4-90DF-92507562900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EBC65B5-1F24-462C-9EE2-B5BBD71ABD4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78E12B37-B3E9-411B-B1F5-1617BD97C11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544BC905-4611-44C2-9C91-0297806263C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287BAC0B-A6DF-4FE7-BEB7-90E27E56344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629D38AE-97C0-4028-B3A5-5A6DCE78F3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104D0D44-8CD8-4665-82EF-8CD0EF37832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AC916D3F-3CB9-445E-9AD8-34815C43E67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EF8A9784-3E15-4F49-8995-03619A735C2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0C29D918-1443-4F00-B49E-B8E9669557E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C268192D-D2B9-4A44-BFA7-86FA76F1694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4EE78E88-DE47-45FA-AFB2-DD7285C6733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B4ECBE2F-6E02-4022-87AC-688B6DA17E5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CAFD415F-C2DA-4BBC-9FD0-37A9366C7F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BC574687-B953-4BB0-B3E7-1947E67E23D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FE8E09DB-3ED5-4B4C-AFC9-638061365EC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A99DEE3-67D7-41E0-B9B5-846C9A6685C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8" name="Star: 5 Points 97">
                <a:extLst>
                  <a:ext uri="{FF2B5EF4-FFF2-40B4-BE49-F238E27FC236}">
                    <a16:creationId xmlns:a16="http://schemas.microsoft.com/office/drawing/2014/main" id="{1CEFD4E6-01C9-43F1-8BF7-C0AA855F1AD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9F35BE73-11C2-45F8-9AC5-08E5037DAB8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AF374BB1-7F75-418B-860C-705B6604886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46536854-1B61-4C29-B0C0-4F6788A619C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EC13778F-FC5D-4991-95CE-E776AC732B3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1CB2A83D-79C1-4E5A-8FF3-07D1E7AA31B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C7023470-2161-4484-B348-4BA0E3918ED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C0CB8059-B9D5-4E97-A337-E8A642215E1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80800F50-2273-491F-8144-82EAF1AA88D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36B39B24-B0DA-484B-ADED-C27A596D2FD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8" name="Star: 5 Points 107">
                <a:extLst>
                  <a:ext uri="{FF2B5EF4-FFF2-40B4-BE49-F238E27FC236}">
                    <a16:creationId xmlns:a16="http://schemas.microsoft.com/office/drawing/2014/main" id="{69F9A2FB-3AF2-400A-8EFE-D2A00F96376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4CDEDC58-2246-4163-9891-5E328458B15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5692D0B6-1F9A-4516-ADA2-A4277BE0BF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0E063D8A-5989-4E04-940E-35734085448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AF6A6465-CD9A-4DB0-A144-5E8BF7AD4FF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AEF05346-A584-421C-B3C5-B2B1DB159D0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A19FF864-D8D9-43E3-8816-968AAF7978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2BDE47B5-9B0C-42CA-981A-141043A34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45A26D91-5388-49E6-B60C-D2439DCF901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EC58D15F-DDEF-4172-A8E5-59C85B894DD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8" name="Star: 5 Points 117">
                <a:extLst>
                  <a:ext uri="{FF2B5EF4-FFF2-40B4-BE49-F238E27FC236}">
                    <a16:creationId xmlns:a16="http://schemas.microsoft.com/office/drawing/2014/main" id="{3AB36C15-C42E-4850-B56A-BAC16BC4B91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B92BC2CF-5BB2-4D0D-BB30-B451A67E60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FA05C7DC-915B-45AC-94D5-29FC044C353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93B2B194-F11A-4AE4-8535-F8E5D2259D0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7DF80E6E-75CD-4A05-96AB-F95B2B5949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99EC27AC-9047-4619-9098-29E14B0347D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3585E8D-C655-44D4-B737-09C6198B20A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CA51F043-5813-45AE-8000-0D55846C004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8F8E008B-C359-4501-90C2-2CCF2F928B1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4D3EE818-478D-4F95-839A-1E9E9DB2BF6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Star: 5 Points 127">
                <a:extLst>
                  <a:ext uri="{FF2B5EF4-FFF2-40B4-BE49-F238E27FC236}">
                    <a16:creationId xmlns:a16="http://schemas.microsoft.com/office/drawing/2014/main" id="{475AA2F6-F00A-498D-A2B1-024107C0AAA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9" name="Star: 5 Points 128">
                <a:extLst>
                  <a:ext uri="{FF2B5EF4-FFF2-40B4-BE49-F238E27FC236}">
                    <a16:creationId xmlns:a16="http://schemas.microsoft.com/office/drawing/2014/main" id="{67276D78-F525-4791-8895-91C33302E2C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0" name="Star: 5 Points 129">
                <a:extLst>
                  <a:ext uri="{FF2B5EF4-FFF2-40B4-BE49-F238E27FC236}">
                    <a16:creationId xmlns:a16="http://schemas.microsoft.com/office/drawing/2014/main" id="{5169A4DD-97AD-499F-A93F-7B8B48BD04D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1" name="Star: 5 Points 130">
                <a:extLst>
                  <a:ext uri="{FF2B5EF4-FFF2-40B4-BE49-F238E27FC236}">
                    <a16:creationId xmlns:a16="http://schemas.microsoft.com/office/drawing/2014/main" id="{9B69B90B-8E92-47DC-A2F5-E75B56994A3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2" name="Star: 5 Points 131">
                <a:extLst>
                  <a:ext uri="{FF2B5EF4-FFF2-40B4-BE49-F238E27FC236}">
                    <a16:creationId xmlns:a16="http://schemas.microsoft.com/office/drawing/2014/main" id="{1FB2688D-2FF0-40A4-8E8B-A95024FF503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3" name="Star: 5 Points 132">
                <a:extLst>
                  <a:ext uri="{FF2B5EF4-FFF2-40B4-BE49-F238E27FC236}">
                    <a16:creationId xmlns:a16="http://schemas.microsoft.com/office/drawing/2014/main" id="{A5A8B00C-2EC9-482F-BB01-129C95A0F01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4" name="Text Box 2">
                <a:extLst>
                  <a:ext uri="{FF2B5EF4-FFF2-40B4-BE49-F238E27FC236}">
                    <a16:creationId xmlns:a16="http://schemas.microsoft.com/office/drawing/2014/main" id="{9AA55F2F-F260-4258-A3DE-714376A6DC3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6" name="TextBox 135">
                <a:extLst>
                  <a:ext uri="{FF2B5EF4-FFF2-40B4-BE49-F238E27FC236}">
                    <a16:creationId xmlns:a16="http://schemas.microsoft.com/office/drawing/2014/main" id="{C600545C-F777-40C8-910E-C62F27B9C94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7" name="Star: 5 Points 107">
                <a:extLst>
                  <a:ext uri="{FF2B5EF4-FFF2-40B4-BE49-F238E27FC236}">
                    <a16:creationId xmlns:a16="http://schemas.microsoft.com/office/drawing/2014/main" id="{2A9E914C-64E7-4132-9B9C-B027E524500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8" name="Star: 5 Points 117">
                <a:extLst>
                  <a:ext uri="{FF2B5EF4-FFF2-40B4-BE49-F238E27FC236}">
                    <a16:creationId xmlns:a16="http://schemas.microsoft.com/office/drawing/2014/main" id="{AE46F6F1-C0A3-4FA4-8DB8-A19498B0C4F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39" name="Star: 5 Points 132">
                <a:extLst>
                  <a:ext uri="{FF2B5EF4-FFF2-40B4-BE49-F238E27FC236}">
                    <a16:creationId xmlns:a16="http://schemas.microsoft.com/office/drawing/2014/main" id="{DD3D2C14-5610-4E4B-A0CD-6E36EAF3086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11" name="Star: 5 Points 21">
              <a:extLst>
                <a:ext uri="{FF2B5EF4-FFF2-40B4-BE49-F238E27FC236}">
                  <a16:creationId xmlns:a16="http://schemas.microsoft.com/office/drawing/2014/main" id="{C9D6E281-8226-4EE3-A82A-50F64F5EBDF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2" name="Star: 5 Points 30">
              <a:extLst>
                <a:ext uri="{FF2B5EF4-FFF2-40B4-BE49-F238E27FC236}">
                  <a16:creationId xmlns:a16="http://schemas.microsoft.com/office/drawing/2014/main" id="{096BBB21-874F-42B4-BC2A-DFA2892CA2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grpSp>
      <p:sp>
        <p:nvSpPr>
          <p:cNvPr id="7" name="Rectangle 6">
            <a:extLst>
              <a:ext uri="{FF2B5EF4-FFF2-40B4-BE49-F238E27FC236}">
                <a16:creationId xmlns:a16="http://schemas.microsoft.com/office/drawing/2014/main" id="{F326B4F3-1A84-42F9-8D5A-5C6EB23BD50C}"/>
              </a:ext>
            </a:extLst>
          </p:cNvPr>
          <p:cNvSpPr/>
          <p:nvPr userDrawn="1"/>
        </p:nvSpPr>
        <p:spPr>
          <a:xfrm>
            <a:off x="-1221" y="913878"/>
            <a:ext cx="12193867" cy="5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2" name="Picture 141">
            <a:extLst>
              <a:ext uri="{FF2B5EF4-FFF2-40B4-BE49-F238E27FC236}">
                <a16:creationId xmlns:a16="http://schemas.microsoft.com/office/drawing/2014/main" id="{ABB13CDE-3372-444D-84D7-97ED5381EBC3}"/>
              </a:ext>
            </a:extLst>
          </p:cNvPr>
          <p:cNvPicPr/>
          <p:nvPr userDrawn="1"/>
        </p:nvPicPr>
        <p:blipFill>
          <a:blip r:embed="rId12" cstate="print">
            <a:duotone>
              <a:schemeClr val="bg2">
                <a:shade val="45000"/>
                <a:satMod val="135000"/>
              </a:schemeClr>
              <a:prstClr val="white"/>
            </a:duotone>
            <a:extLst>
              <a:ext uri="{BEBA8EAE-BF5A-486C-A8C5-ECC9F3942E4B}">
                <a14:imgProps xmlns:a14="http://schemas.microsoft.com/office/drawing/2010/main">
                  <a14:imgLayer r:embed="rId13">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147" name="Text Placeholder 2">
            <a:extLst>
              <a:ext uri="{FF2B5EF4-FFF2-40B4-BE49-F238E27FC236}">
                <a16:creationId xmlns:a16="http://schemas.microsoft.com/office/drawing/2014/main" id="{35C06296-83D1-4FC7-A283-9A43E7DBDB83}"/>
              </a:ext>
            </a:extLst>
          </p:cNvPr>
          <p:cNvSpPr>
            <a:spLocks noGrp="1"/>
          </p:cNvSpPr>
          <p:nvPr>
            <p:ph type="body" idx="1"/>
          </p:nvPr>
        </p:nvSpPr>
        <p:spPr>
          <a:xfrm>
            <a:off x="838200" y="2260601"/>
            <a:ext cx="10515600" cy="410686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5" name="Slide Number Placeholder 5">
            <a:extLst>
              <a:ext uri="{FF2B5EF4-FFF2-40B4-BE49-F238E27FC236}">
                <a16:creationId xmlns:a16="http://schemas.microsoft.com/office/drawing/2014/main" id="{B7912FDC-A0DF-4F98-B873-758CC779F990}"/>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pic>
        <p:nvPicPr>
          <p:cNvPr id="143" name="Picture 142">
            <a:extLst>
              <a:ext uri="{FF2B5EF4-FFF2-40B4-BE49-F238E27FC236}">
                <a16:creationId xmlns:a16="http://schemas.microsoft.com/office/drawing/2014/main" id="{CE0D0AED-5B5A-4B44-8AE2-97DA187AD3D7}"/>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bwMode="auto">
          <a:xfrm>
            <a:off x="388811" y="65056"/>
            <a:ext cx="776642" cy="776642"/>
          </a:xfrm>
          <a:prstGeom prst="rect">
            <a:avLst/>
          </a:prstGeom>
          <a:noFill/>
          <a:ln>
            <a:noFill/>
          </a:ln>
        </p:spPr>
      </p:pic>
    </p:spTree>
    <p:extLst>
      <p:ext uri="{BB962C8B-B14F-4D97-AF65-F5344CB8AC3E}">
        <p14:creationId xmlns:p14="http://schemas.microsoft.com/office/powerpoint/2010/main" val="660354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8" r:id="rId9"/>
    <p:sldLayoutId id="2147483661" r:id="rId1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chemeClr val="tx1"/>
          </a:solidFill>
          <a:latin typeface="Calibri" panose="020F0502020204030204" pitchFamily="34" charset="0"/>
          <a:ea typeface="Calibri" panose="020F0502020204030204" pitchFamily="34" charset="0"/>
          <a:cs typeface="Calibri"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8" Type="http://schemas.openxmlformats.org/officeDocument/2006/relationships/image" Target="../media/image12.png"/><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10.png"/><Relationship Id="rId1" Type="http://schemas.openxmlformats.org/officeDocument/2006/relationships/slideLayout" Target="../slideLayouts/slideLayout4.xml"/><Relationship Id="rId6" Type="http://schemas.openxmlformats.org/officeDocument/2006/relationships/image" Target="../media/image13.png"/><Relationship Id="rId5" Type="http://schemas.microsoft.com/office/2007/relationships/hdphoto" Target="../media/hdphoto3.wdp"/><Relationship Id="rId4" Type="http://schemas.openxmlformats.org/officeDocument/2006/relationships/image" Target="../media/image11.png"/></Relationships>
</file>

<file path=ppt/slides/_rels/slide10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30f.pdf" TargetMode="External"/><Relationship Id="rId4" Type="http://schemas.microsoft.com/office/2007/relationships/hdphoto" Target="../media/hdphoto1.wdp"/></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microsoft.com/office/2007/relationships/hdphoto" Target="../media/hdphoto6.wdp"/><Relationship Id="rId5" Type="http://schemas.openxmlformats.org/officeDocument/2006/relationships/image" Target="../media/image17.png"/><Relationship Id="rId4" Type="http://schemas.microsoft.com/office/2007/relationships/hdphoto" Target="../media/hdphoto1.wdp"/></Relationships>
</file>

<file path=ppt/slides/_rels/slide10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11-7f.pdf" TargetMode="External"/><Relationship Id="rId4" Type="http://schemas.microsoft.com/office/2007/relationships/hdphoto" Target="../media/hdphoto1.wdp"/></Relationships>
</file>

<file path=ppt/slides/_rels/slide1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23f.pdf" TargetMode="External"/><Relationship Id="rId4" Type="http://schemas.microsoft.com/office/2007/relationships/hdphoto" Target="../media/hdphoto1.wdp"/></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image" Target="../media/image1.png"/><Relationship Id="rId7" Type="http://schemas.openxmlformats.org/officeDocument/2006/relationships/image" Target="../media/image16.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cid:891d3557-c091-4681-83c1-319c74c9d4d3@namprd09.prod.outlook.com" TargetMode="External"/><Relationship Id="rId5" Type="http://schemas.openxmlformats.org/officeDocument/2006/relationships/image" Target="../media/image15.jpeg"/><Relationship Id="rId4" Type="http://schemas.microsoft.com/office/2007/relationships/hdphoto" Target="../media/hdphoto1.wdp"/></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hyperlink" Target="https://www.sos.state.tx.us/elections/forms/pol-sub/7-29f.pdf" TargetMode="Externa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hyperlink" Target="https://www.sos.state.tx.us/elections/forms/pol-sub/7-3f.pdf" TargetMode="Externa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4.xml"/><Relationship Id="rId6" Type="http://schemas.microsoft.com/office/2007/relationships/hdphoto" Target="../media/hdphoto4.wdp"/><Relationship Id="rId5" Type="http://schemas.openxmlformats.org/officeDocument/2006/relationships/image" Target="../media/image13.png"/><Relationship Id="rId4" Type="http://schemas.openxmlformats.org/officeDocument/2006/relationships/image" Target="../media/image28.png"/></Relationships>
</file>

<file path=ppt/slides/_rels/slide1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image" Target="../media/image1.png"/><Relationship Id="rId7" Type="http://schemas.openxmlformats.org/officeDocument/2006/relationships/image" Target="../media/image16.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cid:891d3557-c091-4681-83c1-319c74c9d4d3@namprd09.prod.outlook.com" TargetMode="External"/><Relationship Id="rId5" Type="http://schemas.openxmlformats.org/officeDocument/2006/relationships/image" Target="../media/image15.jpeg"/><Relationship Id="rId4" Type="http://schemas.microsoft.com/office/2007/relationships/hdphoto" Target="../media/hdphoto1.wdp"/></Relationships>
</file>

<file path=ppt/slides/_rels/slide1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61.xml.rels><?xml version="1.0" encoding="UTF-8" standalone="yes"?>
<Relationships xmlns="http://schemas.openxmlformats.org/package/2006/relationships"><Relationship Id="rId8" Type="http://schemas.openxmlformats.org/officeDocument/2006/relationships/hyperlink" Target="https://pollworkertraining.sos.texas.gov/wp-content/uploads/2023/09/EVS-6.1.1.0-ETouch-v-1.0.3.0-PW-v1.1.pdf" TargetMode="External"/><Relationship Id="rId13" Type="http://schemas.openxmlformats.org/officeDocument/2006/relationships/hyperlink" Target="https://pollworkertraining.sos.texas.gov/wp-content/uploads/2023/09/6.3.0.0-ETouch-PW-v1.1.pdf" TargetMode="External"/><Relationship Id="rId3" Type="http://schemas.openxmlformats.org/officeDocument/2006/relationships/image" Target="../media/image1.png"/><Relationship Id="rId7" Type="http://schemas.openxmlformats.org/officeDocument/2006/relationships/hyperlink" Target="https://pollworkertraining.sos.texas.gov/wp-content/uploads/2023/09/DS200-Admin-QuickStart-Guide-v1.2.pdf" TargetMode="External"/><Relationship Id="rId12" Type="http://schemas.openxmlformats.org/officeDocument/2006/relationships/hyperlink" Target="https://pollworkertraining.sos.texas.gov/wp-content/uploads/2023/09/6.3.0.0-DS300-PW-v1.1.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pollworkertraining.sos.texas.gov/wp-content/uploads/2023/09/DS200-PW-QuickStart-Guide-v1.2.pdf" TargetMode="External"/><Relationship Id="rId11" Type="http://schemas.openxmlformats.org/officeDocument/2006/relationships/hyperlink" Target="https://pollworkertraining.sos.texas.gov/wp-content/uploads/2023/09/6.3.0.0-DS200-PW-v1.1.pdf" TargetMode="External"/><Relationship Id="rId5" Type="http://schemas.openxmlformats.org/officeDocument/2006/relationships/hyperlink" Target="https://pollworkertraining.sos.texas.gov/wp-content/uploads/2023/09/EVS-6.1.1.0-DS200-PW-v1.1.pdf" TargetMode="External"/><Relationship Id="rId15" Type="http://schemas.openxmlformats.org/officeDocument/2006/relationships/hyperlink" Target="https://pollworkertraining.sos.texas.gov/wp-content/uploads/2023/09/6.3.0.0-EV-BMD-PW-v1.1.pdf" TargetMode="External"/><Relationship Id="rId10" Type="http://schemas.openxmlformats.org/officeDocument/2006/relationships/hyperlink" Target="https://pollworkertraining.sos.texas.gov/wp-content/uploads/2023/09/EVS-6.1.1.0-EV-BMD-PW-v1.1.pdf" TargetMode="External"/><Relationship Id="rId4" Type="http://schemas.microsoft.com/office/2007/relationships/hdphoto" Target="../media/hdphoto1.wdp"/><Relationship Id="rId9" Type="http://schemas.openxmlformats.org/officeDocument/2006/relationships/hyperlink" Target="https://pollworkertraining.sos.texas.gov/wp-content/uploads/2023/09/ETouch-PW-QuickStart-Guide-v1.1.pdf" TargetMode="External"/><Relationship Id="rId14" Type="http://schemas.openxmlformats.org/officeDocument/2006/relationships/hyperlink" Target="https://pollworkertraining.sos.texas.gov/wp-content/uploads/2023/09/ETouch-PW-QuickStart-Guide-v1.1-1.pdf" TargetMode="External"/></Relationships>
</file>

<file path=ppt/slides/_rels/slide162.xml.rels><?xml version="1.0" encoding="UTF-8" standalone="yes"?>
<Relationships xmlns="http://schemas.openxmlformats.org/package/2006/relationships"><Relationship Id="rId8" Type="http://schemas.openxmlformats.org/officeDocument/2006/relationships/hyperlink" Target="https://pollworkertraining.sos.texas.gov/wp-content/uploads/2023/09/6651-031-A02_Verity_2.5_Polling-Place-Field-Guide-SW.pdf" TargetMode="External"/><Relationship Id="rId13" Type="http://schemas.openxmlformats.org/officeDocument/2006/relationships/hyperlink" Target="https://pollworkertraining.sos.texas.gov/wp-content/uploads/2023/09/6651-058-A00_Verity_2.7_Verity-Print-Field-Guide.pdf" TargetMode="External"/><Relationship Id="rId3" Type="http://schemas.openxmlformats.org/officeDocument/2006/relationships/image" Target="../media/image1.png"/><Relationship Id="rId7" Type="http://schemas.openxmlformats.org/officeDocument/2006/relationships/hyperlink" Target="https://pollworkertraining.sos.texas.gov/wp-content/uploads/2023/09/6651-037-A04_Verity_2.5_Polling-Place-Field-Guide-DS.pdf" TargetMode="External"/><Relationship Id="rId12" Type="http://schemas.openxmlformats.org/officeDocument/2006/relationships/hyperlink" Target="https://pollworkertraining.sos.texas.gov/wp-content/uploads/2023/09/6651-055-A01_Verity_2.7_Polling-Place-Field-Guide-SW.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pollworkertraining.sos.texas.gov/wp-content/uploads/2023/09/6651-032-A02_Verity_2.5_Polling-Place-Field-Guide-CT.pdf" TargetMode="External"/><Relationship Id="rId11" Type="http://schemas.openxmlformats.org/officeDocument/2006/relationships/hyperlink" Target="https://pollworkertraining.sos.texas.gov/wp-content/uploads/2023/09/6651-054-A01_Verity_2.7_Polling-Place-Field-Guide-DS.pdf" TargetMode="External"/><Relationship Id="rId5" Type="http://schemas.openxmlformats.org/officeDocument/2006/relationships/hyperlink" Target="https://pollworkertraining.sos.texas.gov/wp-content/uploads/2023/09/6651-030-A03_Verity_2.5_Polling-Place-Field-Guide-CDS.pdf" TargetMode="External"/><Relationship Id="rId10" Type="http://schemas.openxmlformats.org/officeDocument/2006/relationships/hyperlink" Target="https://pollworkertraining.sos.texas.gov/wp-content/uploads/2023/09/6651-053-A01_Verity_2.7_Polling-Place-Field-Guide-CDS.pdf" TargetMode="External"/><Relationship Id="rId4" Type="http://schemas.microsoft.com/office/2007/relationships/hdphoto" Target="../media/hdphoto1.wdp"/><Relationship Id="rId9" Type="http://schemas.openxmlformats.org/officeDocument/2006/relationships/hyperlink" Target="https://pollworkertraining.sos.texas.gov/wp-content/uploads/2023/09/6651-035-A00_Verity_2.5_Verity-Print-Field-Guide.pdf" TargetMode="External"/></Relationships>
</file>

<file path=ppt/slides/_rels/slide16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9.png"/><Relationship Id="rId1" Type="http://schemas.openxmlformats.org/officeDocument/2006/relationships/slideLayout" Target="../slideLayouts/slideLayout4.xml"/><Relationship Id="rId6" Type="http://schemas.microsoft.com/office/2007/relationships/hdphoto" Target="../media/hdphoto4.wdp"/><Relationship Id="rId5" Type="http://schemas.openxmlformats.org/officeDocument/2006/relationships/image" Target="../media/image13.png"/><Relationship Id="rId4" Type="http://schemas.microsoft.com/office/2007/relationships/hdphoto" Target="../media/hdphoto3.wdp"/></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18f.pdf" TargetMode="External"/><Relationship Id="rId4" Type="http://schemas.microsoft.com/office/2007/relationships/hdphoto" Target="../media/hdphoto1.wdp"/></Relationships>
</file>

<file path=ppt/slides/_rels/slide1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26f.pdf" TargetMode="External"/><Relationship Id="rId4" Type="http://schemas.microsoft.com/office/2007/relationships/hdphoto" Target="../media/hdphoto1.wdp"/></Relationships>
</file>

<file path=ppt/slides/_rels/slide1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26f.pdf" TargetMode="External"/><Relationship Id="rId4" Type="http://schemas.microsoft.com/office/2007/relationships/hdphoto" Target="../media/hdphoto1.wdp"/></Relationships>
</file>

<file path=ppt/slides/_rels/slide1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18f.pdf" TargetMode="External"/><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2" Type="http://schemas.openxmlformats.org/officeDocument/2006/relationships/hyperlink" Target="https://www.sos.state.tx.us/elections/laws/education-resources.shtml" TargetMode="Externa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7.xml.rels><?xml version="1.0" encoding="UTF-8" standalone="yes"?>
<Relationships xmlns="http://schemas.openxmlformats.org/package/2006/relationships"><Relationship Id="rId8" Type="http://schemas.microsoft.com/office/2007/relationships/hdphoto" Target="../media/hdphoto4.wdp"/><Relationship Id="rId3" Type="http://schemas.microsoft.com/office/2007/relationships/hdphoto" Target="../media/hdphoto2.wdp"/><Relationship Id="rId7" Type="http://schemas.openxmlformats.org/officeDocument/2006/relationships/image" Target="../media/image13.png"/><Relationship Id="rId2" Type="http://schemas.openxmlformats.org/officeDocument/2006/relationships/image" Target="../media/image10.png"/><Relationship Id="rId1" Type="http://schemas.openxmlformats.org/officeDocument/2006/relationships/slideLayout" Target="../slideLayouts/slideLayout4.xml"/><Relationship Id="rId6" Type="http://schemas.openxmlformats.org/officeDocument/2006/relationships/image" Target="../media/image12.png"/><Relationship Id="rId5" Type="http://schemas.microsoft.com/office/2007/relationships/hdphoto" Target="../media/hdphoto3.wdp"/><Relationship Id="rId4" Type="http://schemas.openxmlformats.org/officeDocument/2006/relationships/image" Target="../media/image11.png"/></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xml.rels><?xml version="1.0" encoding="UTF-8" standalone="yes"?>
<Relationships xmlns="http://schemas.openxmlformats.org/package/2006/relationships"><Relationship Id="rId8" Type="http://schemas.microsoft.com/office/2007/relationships/hdphoto" Target="../media/hdphoto4.wdp"/><Relationship Id="rId3" Type="http://schemas.microsoft.com/office/2007/relationships/hdphoto" Target="../media/hdphoto2.wdp"/><Relationship Id="rId7" Type="http://schemas.openxmlformats.org/officeDocument/2006/relationships/image" Target="../media/image13.png"/><Relationship Id="rId2" Type="http://schemas.openxmlformats.org/officeDocument/2006/relationships/image" Target="../media/image10.png"/><Relationship Id="rId1" Type="http://schemas.openxmlformats.org/officeDocument/2006/relationships/slideLayout" Target="../slideLayouts/slideLayout4.xml"/><Relationship Id="rId6" Type="http://schemas.openxmlformats.org/officeDocument/2006/relationships/image" Target="../media/image12.png"/><Relationship Id="rId5" Type="http://schemas.microsoft.com/office/2007/relationships/hdphoto" Target="../media/hdphoto3.wdp"/><Relationship Id="rId4" Type="http://schemas.openxmlformats.org/officeDocument/2006/relationships/image" Target="../media/image11.png"/></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microsoft.com/office/2007/relationships/hdphoto" Target="../media/hdphoto6.wdp"/><Relationship Id="rId5" Type="http://schemas.openxmlformats.org/officeDocument/2006/relationships/image" Target="../media/image17.png"/><Relationship Id="rId4" Type="http://schemas.microsoft.com/office/2007/relationships/hdphoto" Target="../media/hdphoto1.wdp"/></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3.xml.rels><?xml version="1.0" encoding="UTF-8" standalone="yes"?>
<Relationships xmlns="http://schemas.openxmlformats.org/package/2006/relationships"><Relationship Id="rId2" Type="http://schemas.openxmlformats.org/officeDocument/2006/relationships/hyperlink" Target="https://www.sos.state.tx.us/elections/forms/pol-sub/7-26f.pdf" TargetMode="Externa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4.png"/><Relationship Id="rId4" Type="http://schemas.microsoft.com/office/2007/relationships/hdphoto" Target="../media/hdphoto1.wdp"/></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s://www.sos.state.tx.us/elections/forms/pol-sub/7-26f.pdf" TargetMode="Externa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hyperlink" Target="https://www.sos.state.tx.us/elections/forms/pol-sub/7-29f.pdf" TargetMode="Externa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hyperlink" Target="https://www.sos.state.tx.us/elections/forms/pol-sub/7-3f.pdf" TargetMode="Externa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8" Type="http://schemas.openxmlformats.org/officeDocument/2006/relationships/image" Target="../media/image12.png"/><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10.png"/><Relationship Id="rId1" Type="http://schemas.openxmlformats.org/officeDocument/2006/relationships/slideLayout" Target="../slideLayouts/slideLayout4.xml"/><Relationship Id="rId6" Type="http://schemas.openxmlformats.org/officeDocument/2006/relationships/image" Target="../media/image13.png"/><Relationship Id="rId5" Type="http://schemas.microsoft.com/office/2007/relationships/hdphoto" Target="../media/hdphoto3.wdp"/><Relationship Id="rId4" Type="http://schemas.openxmlformats.org/officeDocument/2006/relationships/image" Target="../media/image11.png"/></Relationships>
</file>

<file path=ppt/slides/_rels/slide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4.png"/><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30f.pdf" TargetMode="External"/><Relationship Id="rId4" Type="http://schemas.microsoft.com/office/2007/relationships/hdphoto" Target="../media/hdphoto1.wdp"/></Relationships>
</file>

<file path=ppt/slides/_rels/slide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microsoft.com/office/2007/relationships/hdphoto" Target="../media/hdphoto6.wdp"/><Relationship Id="rId5" Type="http://schemas.openxmlformats.org/officeDocument/2006/relationships/image" Target="../media/image17.png"/><Relationship Id="rId4" Type="http://schemas.microsoft.com/office/2007/relationships/hdphoto" Target="../media/hdphoto1.wdp"/></Relationships>
</file>

<file path=ppt/slides/_rels/slide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3.xml.rels><?xml version="1.0" encoding="UTF-8" standalone="yes"?>
<Relationships xmlns="http://schemas.openxmlformats.org/package/2006/relationships"><Relationship Id="rId2" Type="http://schemas.openxmlformats.org/officeDocument/2006/relationships/hyperlink" Target="https://www.sos.state.tx.us/elections/forms/pol-sub/7-26f.pdf" TargetMode="Externa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18f.pdf" TargetMode="Externa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hyperlink" Target="https://www.sos.state.tx.us/elections/forms/pol-sub/11-7f.pdf" TargetMode="Externa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18f.pdf" TargetMode="External"/><Relationship Id="rId4" Type="http://schemas.microsoft.com/office/2007/relationships/hdphoto" Target="../media/hdphoto1.wdp"/></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s://www.sos.state.tx.us/elections/forms/pol-sub/7-26f.pdf" TargetMode="Externa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hyperlink" Target="https://www.sos.state.tx.us/elections/forms/pol-sub/7-29f.pdf" TargetMode="Externa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hyperlink" Target="https://www.sos.state.tx.us/elections/forms/pol-sub/7-3f.pdf" TargetMode="Externa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3C2AF7-D162-4079-B434-8F3C4003236B}"/>
              </a:ext>
            </a:extLst>
          </p:cNvPr>
          <p:cNvSpPr/>
          <p:nvPr/>
        </p:nvSpPr>
        <p:spPr bwMode="auto">
          <a:xfrm>
            <a:off x="1" y="0"/>
            <a:ext cx="12192000" cy="68580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4" name="Title 1">
            <a:extLst>
              <a:ext uri="{FF2B5EF4-FFF2-40B4-BE49-F238E27FC236}">
                <a16:creationId xmlns:a16="http://schemas.microsoft.com/office/drawing/2014/main" id="{B9D2792A-ED9B-4964-9D0D-DD2CC734625A}"/>
              </a:ext>
            </a:extLst>
          </p:cNvPr>
          <p:cNvSpPr txBox="1">
            <a:spLocks/>
          </p:cNvSpPr>
          <p:nvPr/>
        </p:nvSpPr>
        <p:spPr>
          <a:xfrm>
            <a:off x="1553371" y="2177964"/>
            <a:ext cx="9144000" cy="23876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60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Poll Worker Training</a:t>
            </a: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Comprehensive State Version</a:t>
            </a:r>
          </a:p>
        </p:txBody>
      </p:sp>
      <p:grpSp>
        <p:nvGrpSpPr>
          <p:cNvPr id="22" name="Group 21">
            <a:extLst>
              <a:ext uri="{FF2B5EF4-FFF2-40B4-BE49-F238E27FC236}">
                <a16:creationId xmlns:a16="http://schemas.microsoft.com/office/drawing/2014/main" id="{DDCF503C-5B78-4F96-9CEE-0FE1F662FBE6}"/>
              </a:ext>
            </a:extLst>
          </p:cNvPr>
          <p:cNvGrpSpPr/>
          <p:nvPr/>
        </p:nvGrpSpPr>
        <p:grpSpPr>
          <a:xfrm>
            <a:off x="-764" y="-214997"/>
            <a:ext cx="12395060" cy="1605019"/>
            <a:chOff x="-764" y="-214997"/>
            <a:chExt cx="12395060" cy="1605019"/>
          </a:xfrm>
        </p:grpSpPr>
        <p:sp>
          <p:nvSpPr>
            <p:cNvPr id="3" name="Star: 5 Points 2">
              <a:extLst>
                <a:ext uri="{FF2B5EF4-FFF2-40B4-BE49-F238E27FC236}">
                  <a16:creationId xmlns:a16="http://schemas.microsoft.com/office/drawing/2014/main" id="{7FA89D9B-019A-4BF7-9C91-11CC89F59B1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B89EA6-DD18-4896-A7DF-010751778B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7C32E2E-6AE7-4AA1-9449-BEE66617553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B8DE9C9-3AE6-457D-943B-EF5BCCDF60D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A4B0663-B950-4B8B-B49D-E74F2F320AA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717423C-A787-4AE5-8BB4-47B2D06AA6D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B1F04F-3FDF-4511-ADE4-38681B49466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106CFD-CF1F-4C3E-966F-912F423B6B9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39775D7-A3B4-49B9-8C51-1A3B99B752A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29837B-A769-424B-B1A8-ED70D9F4536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5B38A66-B759-4645-881E-CDD76832CB0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0B7300B-625E-45C6-A508-9823380438C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C31CFB-4123-423C-AFE0-1C9A4E84C62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75E4BC5-A77D-406C-A16F-5B69D6E7B6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0B9B85D-1E4C-4E7A-8931-716CE4416B1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374602A-ED70-4792-BBFE-DA7B3097485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6034DFA-523D-45C6-BB63-5FE53A30D5D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BE6E478-873B-4949-BBB1-C9C509C022D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D29821-C440-49BA-A6DC-6290B8999BC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DD17AB-FDFF-4F53-811C-436D30CCCDE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803DB87-D8DB-4208-8865-265CD18A83F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3DEE32F-3528-4FAB-A32F-E8CE24A374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FC113E1-7AC2-4ABE-A598-A7189BC9746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03F899A-0A23-453A-B9DF-88592AAF95C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C7D15F3-2BC2-48CA-A4A7-A8941F09974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15206E4-D18B-4FE3-BC69-13D9676C104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11C02CA-FFC9-46F0-BB41-C0BFBD13AB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83E33F6-BFA6-4351-96FC-6A59A0B152F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7C1515-6F93-427B-9BA3-9E69A5C696F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96B942E-426C-4F0B-9867-19BB135C05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28460E8-9D75-4C00-8C39-06250F51B3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FB64B50-417A-4D08-8432-DEF35B37A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7087772-1445-4331-B59B-15EBE21003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0CB820-7F14-4B40-BFD0-F7D963C4A5D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586AF6-5A02-4979-B1C4-A1AAC530B9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0260040-0EF4-45CC-9DE1-2041B0EB31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C0690E8-7165-411D-8407-98D0FE72C21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92E7F6E-76EA-40A9-BA3D-D4C55A183BC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3424189-9EF5-4E1D-90F0-9192B8D348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DCCC468-FFD8-4A0E-A2F1-B9EE2236A5D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9B787F6-E883-44E5-8445-8F3316B6D0F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286CD31-1A80-4BDA-828F-1348D9125A3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77B5C1E-5124-47C0-92C3-BDC7C53DDC3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24D2F77-9376-4888-8B5C-DD0E137BE29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525EF89-229D-4FD8-B849-D8F1071003E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393F4CD-EB3A-4D59-8E08-D2F10DE2F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6413214-79C6-476A-A42B-21BFEFC3D05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8C39927-DF15-4CCB-B645-6484332A7F0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6F9B77A-FE74-4E8C-BDF6-6F3584A2B60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CFABD5D-D44C-48B5-8E00-F091089E2B4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8E74F9C-E7ED-42D8-91D3-3F867257F9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8040A14-C57F-4CE7-9A0B-2905538A76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03A170-8FDD-42D3-87C0-D75D2A8C918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B495EBF-6252-469A-BA34-BB9C673355F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7602CE2-729D-4C12-8F82-87D88821A73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F04D82F-F9A6-4E5C-86C7-C917069F785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FE08B64-4A1E-4ABF-852F-7FF1467BD4D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15A8D9D-FB3A-44BC-AD55-ADD739359A0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BAEB83D-A7C4-472D-89E7-59ACF96B5BA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321CC3E-C924-4EE5-B09F-6695A4D399F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A0E1D43-9B97-4C9F-9C8B-1EF7FEC6B15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A17F397-CED2-4BC0-9B9B-0C7B58371B0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9C60C69-1FBB-4E86-B266-DCA770E3206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9F21164-BB09-4D62-86AD-50EBA553DD5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C79C42A-070A-4C0C-B71E-5C325314AF2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67F02E1-6A1A-4C25-82CE-040004F4775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8536401-D795-4332-8C86-3ECF320D8DE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AECDEB-06D1-45BF-BCEC-B4F7067052E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30A63AD-4645-4269-A4B4-DA02E652D6B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47BAC22-68AC-437C-A77F-67D80EDE543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978E304-1C8A-4625-AB4F-8EB7D887F8A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1098432-04FC-4285-A9E1-7CCC2B7A4B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22D8E1B-3C0E-417D-AFD5-92C9BDB06F4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C5BAF8-09DA-4A51-8BD0-6C646496146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1C8A169-0ED3-469F-A593-A99FC4D42A5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31C5C9F-B629-4946-B477-A7E936351AE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5A50FB0-3280-42C8-A018-BF09A8905E6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130462-9210-458F-9DDE-02832F1A827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FAA15D-637A-41F8-8CA1-77899D4914C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73A957F-5BCE-49BD-8659-AADAC17D455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9C67C74-8697-4168-8294-3FB36F5DC18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05D7D28-C259-4FFF-9CFE-82BDB77C344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D134D2-3BAD-4F2B-8224-269867C3C2D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C48800E-AFBF-488C-B661-ECA1F2A402D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F073AFF-70A6-43A1-B04C-B425B414060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4B252C5-AB1D-4EA6-ABCC-8AFF74E7250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D2CCE62-B1C4-40F3-9F8B-5060B9356EB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3C437A-9A48-4E13-8509-255253772F6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89724DA-FD89-4F3F-AC62-F51BDC2510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D44F216-4A14-4274-943D-4493D230D34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1A46456-180B-4B4B-A2C8-015A88762E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D20B395-6753-41BA-8018-D8AE376E9A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652E672-6962-41A7-A6A5-4AD615B0867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F7E63E4-0F5F-46E4-AD09-3A550288F69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5EA9FF7-1453-443D-8244-72D483BF9DB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44EB9A-0D2B-4016-A1B0-F7A9B3D8C4F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C6F5C93-6FB2-442D-B42D-A3548D81362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C830794-D649-41D1-95D6-69384C2672D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D90A5A-796F-4666-83D0-3E8DC087DA8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83E608-8E8F-464D-89A7-53B6592193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1256723D-0028-4446-B9C1-C3FC24DD118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BF73C84-C040-4958-B7E7-573AD3E1BD6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286CBC1-98E3-4E96-8746-30D53FDB35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CE19521-9983-4E4E-A189-790C8DD00A0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BDBED2E-E162-4E05-A602-6AB966EF92D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A4F4F-38E3-4ACC-B514-FADE9B126A1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20060B8-2AFA-41EE-A787-4325A01B369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C9A0FEA-11D1-4BD2-A998-6DC66215037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B8CE20-DE58-4C18-9082-F0B32337F73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DB009ED-48EC-4474-8052-290B801A5F1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B0FB951F-B22F-4C9D-A7F6-E0B3E95350D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B65B5FB-4D03-4DF7-9A07-E603DD014D0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72C80B7-2074-458B-9D0A-0E7BFAFC80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CB43406-CABC-4CCE-BC7B-50E7257445F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86EC2E8-D8AB-4B5C-84F2-75752D99836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18F240A-2ADF-49DC-AFF4-1A6F61CBE89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DCF4E4E-D64A-4CF5-AB9E-9154790035C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3B655A-E3B9-4A48-8676-2DB4A8B4EDB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933CF57-350F-4A66-8189-0126AC480A8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25DFD48-26DB-497A-A97E-8132951E32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FCA016F-9BD7-4389-83E1-E3048EA50D0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1D2EA3F-E6CC-4BD0-8455-0F57AE6793E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C5744E4-9E0D-4C7B-BBF2-50DB5F924AC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905D095-F36A-4814-A101-2E432DF13DF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7E4D06B-0EA7-4E5F-AB2D-D58B25C3A10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3" name="Star: 5 Points 132">
              <a:extLst>
                <a:ext uri="{FF2B5EF4-FFF2-40B4-BE49-F238E27FC236}">
                  <a16:creationId xmlns:a16="http://schemas.microsoft.com/office/drawing/2014/main" id="{6618BEE7-67D5-44A8-8D91-5AC4C688D6A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5BADD17D-E622-4625-85F5-43DD8BE39FA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383E5F29-B067-44FE-9A3A-B79A13782EF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3" name="Rectangle 152">
              <a:extLst>
                <a:ext uri="{FF2B5EF4-FFF2-40B4-BE49-F238E27FC236}">
                  <a16:creationId xmlns:a16="http://schemas.microsoft.com/office/drawing/2014/main" id="{F2AF26D4-68F0-4F9B-B228-BD1521FB8BB3}"/>
                </a:ext>
              </a:extLst>
            </p:cNvPr>
            <p:cNvSpPr/>
            <p:nvPr/>
          </p:nvSpPr>
          <p:spPr bwMode="auto">
            <a:xfrm>
              <a:off x="515" y="959600"/>
              <a:ext cx="12189749"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5" name="Rectangle 154">
              <a:extLst>
                <a:ext uri="{FF2B5EF4-FFF2-40B4-BE49-F238E27FC236}">
                  <a16:creationId xmlns:a16="http://schemas.microsoft.com/office/drawing/2014/main" id="{82509402-800C-4B2B-A82A-113AF30A071F}"/>
                </a:ext>
              </a:extLst>
            </p:cNvPr>
            <p:cNvSpPr/>
            <p:nvPr/>
          </p:nvSpPr>
          <p:spPr bwMode="auto">
            <a:xfrm>
              <a:off x="2947" y="913723"/>
              <a:ext cx="12193866" cy="4571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pic>
          <p:nvPicPr>
            <p:cNvPr id="156" name="Picture 155">
              <a:extLst>
                <a:ext uri="{FF2B5EF4-FFF2-40B4-BE49-F238E27FC236}">
                  <a16:creationId xmlns:a16="http://schemas.microsoft.com/office/drawing/2014/main" id="{626130A7-3B0E-46FC-A278-32B022E7D67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5BFACB49-A6BA-456A-8B9F-E24ACCD46300}"/>
              </a:ext>
            </a:extLst>
          </p:cNvPr>
          <p:cNvSpPr txBox="1">
            <a:spLocks/>
          </p:cNvSpPr>
          <p:nvPr/>
        </p:nvSpPr>
        <p:spPr>
          <a:xfrm>
            <a:off x="9332482" y="6373708"/>
            <a:ext cx="2693752"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rPr>
              <a:t>Revised </a:t>
            </a:r>
            <a:fld id="{11A5D5C9-CDC7-4F44-A519-0DCE77DCE97C}" type="datetime1">
              <a:rPr kumimoji="0" lang="en-US" sz="1100" b="1" i="0" u="none" strike="noStrike" kern="1200" cap="none" spc="0" normalizeH="0" baseline="0" noProof="0" smtClean="0">
                <a:ln>
                  <a:noFill/>
                </a:ln>
                <a:solidFill>
                  <a:prstClr val="white"/>
                </a:solidFill>
                <a:effectLst/>
                <a:uLnTx/>
                <a:uFillTx/>
                <a:latin typeface="Calibri" panose="020F0502020204030204"/>
                <a:ea typeface="+mn-ea"/>
                <a:cs typeface="+mn-cs"/>
              </a:rPr>
              <a:t>10/1/2025</a:t>
            </a:fld>
            <a:endPar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226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92426-5981-794A-47F5-2CA79570BD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14E4BD9-28BA-141D-6A32-6F784B3B7AF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7D5780B-A05B-C7A0-DED8-920F86B87C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13D419-AAEC-EF0C-F4B1-8748F4D73A4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54DF49-82E3-B784-FFB5-72AFC7EBD2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B8BF59-B8B9-1FF6-103D-0A78F447B2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B2FD83-83E3-13E2-EA73-69F226C54E8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12D8E7-8C99-32A6-D10B-4420264323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70784F7-F1B4-63AC-B87B-0F5110101D6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BFCA2B-12BA-5D67-2222-5B27D3FD262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7038605-D628-8849-D0B7-B86C1E2A98D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850D8C2-3112-A67A-6DA2-9A97D8B999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F65DE8-38F6-4C86-BA1C-CF0A538C62A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F45D130-5911-0DA3-BE1C-008813D682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9D9D48-25AB-FF4B-44C0-D3C2AF79EC1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589F988-3F7A-E2DE-72A8-57382D8D8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56B3DC0-FA66-AED9-84D8-FAF56D4A1B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53F133B-247E-FF68-7F71-67C7115F76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023F350-C2B6-5C1A-A5BB-D15B562BFA8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3F25DAC-2028-E38F-38B5-E883BC4E4F2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E0E20BF-62D8-33B0-082C-0318D62788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1C096B3-1B99-F844-49BD-5FAC0B7763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77B95-FD23-782D-424F-770E3C4A3C9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2E5D457-9BE2-C29F-D0FD-CA69126C9A2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4E6B13A-92A6-5F3C-4C38-1D07AB7624F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2501E9A-A74A-2C40-E427-5B0EE27A367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E38BC11-A5B8-CC6A-A832-11246364D64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0AC867-C07E-6C2C-2302-B3B56A427F5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576171C-877F-952C-0FD6-3D5929153A1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E1C4C39-CE49-3071-BD4D-E20F2C3E715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1AA861-45A3-4327-6C93-CA5374531A7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094E89E-F013-5589-02EB-44FE9A34A7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D55015F-EA60-D749-7419-9CEEE07A04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D587678-753A-1F11-F975-0F1F0DE211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04B9C8-1047-CB03-3A20-E3692538B5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0C37A1-997B-0AF8-BCF6-D3B2EC909BB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6EE511-4D76-BC47-49FA-2D282F16226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4955166-D8E0-84D1-A9BC-C4B4C00B19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F06D5D6-6AEA-75FD-664B-4511B6A87FD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BDC0D58-1682-0787-5ADA-562AAC604F9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99B1C-0C97-54E7-5373-BA90D6CA1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EB221D-9959-6558-B3E8-A9C412C16F5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0FD938-AAB3-7443-DE3D-5E106920523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BFF1E7-C2EA-AAD9-AEC3-748649CED8D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A527B2F-7F19-E67D-0AB6-B443AD8F188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123A36A-6716-5F46-B16E-CA32FEF45B3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C4DCEF3-ADE3-D1D5-0BF4-B636AD05C82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66577FE-B55D-E8F8-FCFA-DBD7DAD8D20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5D74BE8-B73C-E5C7-B815-6F484F0FFC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70ABBFA-E115-23D0-5339-30961FFFE12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C3FDF2-BF75-7A9E-120A-756D15E044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453EA6-6D70-6D2A-952B-D977ECCB996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0ACE114-B4D3-8D94-35EB-35216DCE13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693550-F949-3FEB-67FE-222081C12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8026D71-1274-4AFE-2165-C077B59E8C3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35604D-B130-1514-643D-BA4833E67E0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13E5DF-94F9-F35D-2A9B-E83364BD1BD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6696C8C-D67E-054E-3EB2-26551E208F4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E662130-6833-8AAD-F13D-4B6A8213A5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284464-5143-0B05-4106-78AEEBC210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D40B32-1685-A526-B0F6-8F661766EE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A9DF2D-8A11-2852-49EA-B05C7CF58C8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325893-81FA-57F5-8F49-A9680021F5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AEB21EE-C537-4168-18D6-6CC44A6434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89645BD-6B3F-8861-3EEF-B8025B09DB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8F4B5D-6E1F-9FB1-71FD-C9CAC958B7D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789EA87-EE46-4E9F-CF87-32977886FF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AEB7-8138-08FF-01FC-C5383C6DE25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D57884A-7AE4-AAF9-9F6B-53FCABA8AE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E6F01C5-8E13-D509-2310-B1F5F786AEC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CEFC27-105B-C364-3ADE-735FFF9B2C7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05A56A-9CDE-B127-7799-5B3D2AE0E3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BEFF148-FBA5-F5B0-9CFC-53E0676CD56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40EC1-F1AD-361D-66A0-3462012539C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3CA482A-05C9-A17A-FAC0-C1CCB800424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7E8E525-D144-B947-F243-BCB0D639262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12DD798-9678-A4D9-B467-6534A2549A7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1C1F7F8-7453-E87E-02CB-579E28D7279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BF307C-F3DA-01F1-D53B-AA616033519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BAB1A3-3212-9C4D-F05A-985EBDF4156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AFD9A86-CBBF-3AB6-A014-F2E230B2D6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35AB6F2-CCB9-F546-2D2B-6CAADE130E0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1AE499B-E242-BBF6-BC30-D837DCCE40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8CE9582-67C4-9232-F2CA-6515A277B5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BCA1E49-59C8-CF6C-89C8-CFE26C8B82A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0985D1-C8EE-BF85-AAEE-5A80EDAEB7A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A7EC61E-DE2A-82A6-138E-CF1FB1EF99D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E416BD-0996-208B-BFE0-EAB61E33423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91F7ACB-C66D-CEE5-A16A-93D3CB243A9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4BA6E75-8396-A6FA-0F02-B3CCE39018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9893B15-4E2E-912C-0B61-E096BA2A1B8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B4D0F01-486F-D850-9548-9573A98FA00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8BD7C8C-0344-BB80-E35C-E3EE988AA35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9E09CC2-10EB-E3ED-D6CC-DDE880AA160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3CD6F60-65FB-CD51-A357-284E5FF11B4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DE71386-32BB-4D7B-27B9-61746B4D709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8886D6-6B40-6E0E-89BC-5152E981060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1CCB271-3E4B-67B5-3327-BC70AFF650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EBC4413-AA69-4864-B1AF-D2593B7C7A2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82D2A91-0C0A-C8F5-5E1D-32F978E458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6C21043-0315-5756-A44E-B262825A763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B63995E-E8D3-D639-3AE5-9F4A9976CB8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0F91EBE-CB71-9D09-E07D-8886EDBF985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043CD85-B1F4-B9FB-1963-5717CDC6D8F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B6EF8-984F-A14E-271B-7F36B767FB3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21FD1E1-74EF-266A-EBC8-6A4CA86DFEA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36E5559-FCBA-7B85-6C8D-7316F822CE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44518F-6BD3-7C14-03AD-50EE89FB95B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30F6A34-490C-D8D7-7EDC-6091F547DD4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0D1DFEB-E3DB-FACC-BED2-A3BF599A335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6CE569-B65D-C4C5-CA04-ABB5DB80916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02B4BB-1838-DB15-730C-7550CBB39F2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D87034-20AF-F606-DAAA-37EF0353A56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365CA19-D9E4-131B-A7AC-9DD544A1AB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4E88170-7663-E635-08A6-48967F1E138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738058-ABA9-2BE7-8D8B-5FEEA84732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D43C25C-960D-328C-2FC4-5D893E3601D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10F9DC-599A-0F46-1864-E01FBFB3383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523527-AC1A-0633-9E32-3E6967168BD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195522A-AC0D-7A8E-854A-AF68ADC401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DC91FC-4FDB-DD53-E84E-A54E76E8191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81DEA7C-ACC8-94D5-D67C-5E2B2A48C07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1FAC245-42EE-ACE0-BC3E-4142C508F3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12DEC2F-FDE2-835E-C4CF-2D8B58B385C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D4B94F-71D0-D81F-892A-F8FDC366B9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523197A-BCEC-BC7C-3E99-250379BE788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B541F9C-45FD-FA50-1C86-72B9F66B3BA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E95F31-EA44-D638-B1CC-B4B0B4806D9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5961DCC-5D68-5187-A050-4D34DC9760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88CCE1-CD02-753E-4C91-3C0445411BF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F8D4B1D-245E-F39B-B43A-9177DA47E4D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50FA5DB-F2D1-B0F6-D6A0-7CCDB3A7076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7EFCB27-880D-C44C-5CDC-035C01EE5A3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3ABED49-D760-A813-A90B-979A48F3597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63266AF-5738-B279-2AD8-98CB3472552D}"/>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4AC44B01-A66D-255F-3ED2-59E9721769A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6B957D42-C8E3-4ED9-95BD-2F1F528F2E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a:t>
            </a:fld>
            <a:endParaRPr lang="en-US" dirty="0">
              <a:solidFill>
                <a:schemeClr val="tx1"/>
              </a:solidFill>
              <a:latin typeface="Calibri" panose="020F0502020204030204"/>
            </a:endParaRPr>
          </a:p>
        </p:txBody>
      </p:sp>
      <p:sp>
        <p:nvSpPr>
          <p:cNvPr id="144" name="Title 3">
            <a:extLst>
              <a:ext uri="{FF2B5EF4-FFF2-40B4-BE49-F238E27FC236}">
                <a16:creationId xmlns:a16="http://schemas.microsoft.com/office/drawing/2014/main" id="{B969BC47-6FDB-4055-B3E8-36592FF8E9DB}"/>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(Voting Area)</a:t>
            </a:r>
            <a:endParaRPr lang="en-US" dirty="0"/>
          </a:p>
        </p:txBody>
      </p:sp>
      <p:sp>
        <p:nvSpPr>
          <p:cNvPr id="145" name="Content Placeholder 2">
            <a:extLst>
              <a:ext uri="{FF2B5EF4-FFF2-40B4-BE49-F238E27FC236}">
                <a16:creationId xmlns:a16="http://schemas.microsoft.com/office/drawing/2014/main" id="{B42C6860-E27C-40A4-8456-FBB773DC9791}"/>
              </a:ext>
            </a:extLst>
          </p:cNvPr>
          <p:cNvSpPr txBox="1">
            <a:spLocks/>
          </p:cNvSpPr>
          <p:nvPr/>
        </p:nvSpPr>
        <p:spPr>
          <a:xfrm>
            <a:off x="817760" y="2865779"/>
            <a:ext cx="10515600" cy="2969274"/>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Marking Devices</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buFont typeface="+mj-lt"/>
              <a:buAutoNum type="arabicPeriod"/>
            </a:pPr>
            <a:r>
              <a:rPr lang="en-US" dirty="0"/>
              <a:t>Power off each Ballot Marking Device (BMD).</a:t>
            </a:r>
          </a:p>
          <a:p>
            <a:pPr marL="914400" lvl="1" indent="-457200">
              <a:lnSpc>
                <a:spcPct val="107000"/>
              </a:lnSpc>
              <a:buFont typeface="+mj-lt"/>
              <a:buAutoNum type="arabicPeriod"/>
            </a:pPr>
            <a:r>
              <a:rPr lang="en-US" dirty="0"/>
              <a:t>Seal each BMD and document chain of custody.</a:t>
            </a:r>
          </a:p>
        </p:txBody>
      </p:sp>
    </p:spTree>
    <p:extLst>
      <p:ext uri="{BB962C8B-B14F-4D97-AF65-F5344CB8AC3E}">
        <p14:creationId xmlns:p14="http://schemas.microsoft.com/office/powerpoint/2010/main" val="2908537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41127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lvl="2">
              <a:lnSpc>
                <a:spcPct val="107000"/>
              </a:lnSpc>
              <a:spcBef>
                <a:spcPts val="0"/>
              </a:spcBef>
            </a:pPr>
            <a:r>
              <a:rPr lang="en-US" dirty="0"/>
              <a:t>An election officer responsible for delivering election returns or voted ballots commits a Class B misdemeanor if he or she:</a:t>
            </a:r>
          </a:p>
          <a:p>
            <a:pPr lvl="3">
              <a:lnSpc>
                <a:spcPct val="107000"/>
              </a:lnSpc>
              <a:buFont typeface="Courier New" panose="02070309020205020404" pitchFamily="49" charset="0"/>
              <a:buChar char="o"/>
            </a:pPr>
            <a:r>
              <a:rPr lang="en-US" dirty="0"/>
              <a:t>Fails to make the delivery to the appropriate authority; </a:t>
            </a:r>
          </a:p>
          <a:p>
            <a:pPr lvl="3">
              <a:lnSpc>
                <a:spcPct val="107000"/>
              </a:lnSpc>
              <a:buFont typeface="Courier New" panose="02070309020205020404" pitchFamily="49" charset="0"/>
              <a:buChar char="o"/>
            </a:pPr>
            <a:r>
              <a:rPr lang="en-US" dirty="0"/>
              <a:t>Fails to make the delivery by the deadline prescribed by Section 66.053(c); or</a:t>
            </a:r>
          </a:p>
          <a:p>
            <a:pPr lvl="3">
              <a:lnSpc>
                <a:spcPct val="107000"/>
              </a:lnSpc>
              <a:buFont typeface="Courier New" panose="02070309020205020404" pitchFamily="49" charset="0"/>
              <a:buChar char="o"/>
            </a:pPr>
            <a:r>
              <a:rPr lang="en-US" dirty="0"/>
              <a:t>Fails to prevent another person from handling, in an unauthorized manner, the returns or voted ballots that the officer is responsible for delivering while they are in the officer’s custody. </a:t>
            </a:r>
          </a:p>
          <a:p>
            <a:pPr>
              <a:lnSpc>
                <a:spcPct val="107000"/>
              </a:lnSpc>
            </a:pPr>
            <a:endParaRPr lang="en-US" dirty="0"/>
          </a:p>
        </p:txBody>
      </p:sp>
      <p:sp>
        <p:nvSpPr>
          <p:cNvPr id="5" name="Slide Number Placeholder 3">
            <a:extLst>
              <a:ext uri="{FF2B5EF4-FFF2-40B4-BE49-F238E27FC236}">
                <a16:creationId xmlns:a16="http://schemas.microsoft.com/office/drawing/2014/main" id="{388E4D62-31BC-40B2-AA32-40E44D34E6E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C365A647-E894-49F2-B6DE-E94C1E32DCC8}"/>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10.1G</a:t>
            </a:r>
          </a:p>
        </p:txBody>
      </p:sp>
    </p:spTree>
    <p:extLst>
      <p:ext uri="{BB962C8B-B14F-4D97-AF65-F5344CB8AC3E}">
        <p14:creationId xmlns:p14="http://schemas.microsoft.com/office/powerpoint/2010/main" val="1635939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1" y="5571208"/>
            <a:ext cx="12192000" cy="871538"/>
          </a:xfrm>
        </p:spPr>
        <p:txBody>
          <a:bodyPr anchor="t">
            <a:no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Election Day: Closing the Polls</a:t>
            </a:r>
            <a:b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br>
            <a:r>
              <a:rPr lang="en-US" sz="2000" dirty="0">
                <a:solidFill>
                  <a:schemeClr val="bg1"/>
                </a:solidFill>
                <a:latin typeface="Calibri" panose="020F0502020204030204" pitchFamily="34" charset="0"/>
                <a:ea typeface="Fira Sans Extra Condensed"/>
                <a:sym typeface="Fira Sans Extra Condensed"/>
              </a:rPr>
              <a:t>(Ballots Are Hand-Counted)</a:t>
            </a:r>
            <a:endParaRPr lang="en-US" sz="2000" dirty="0">
              <a:solidFill>
                <a:schemeClr val="bg1"/>
              </a:solidFill>
              <a:latin typeface="Calibri" panose="020F0502020204030204" pitchFamily="34" charset="0"/>
              <a:ea typeface="Fira Sans Extra Condensed"/>
              <a:cs typeface="Calibri" panose="020F0502020204030204" pitchFamily="34" charset="0"/>
              <a:sym typeface="Fira Sans Extra Condensed"/>
            </a:endParaRPr>
          </a:p>
        </p:txBody>
      </p:sp>
      <p:sp>
        <p:nvSpPr>
          <p:cNvPr id="32" name="Google Shape;474;p18">
            <a:extLst>
              <a:ext uri="{FF2B5EF4-FFF2-40B4-BE49-F238E27FC236}">
                <a16:creationId xmlns:a16="http://schemas.microsoft.com/office/drawing/2014/main" id="{E762D7DC-FC26-4CC9-AA87-A1F6BE07CE47}"/>
              </a:ext>
            </a:extLst>
          </p:cNvPr>
          <p:cNvSpPr>
            <a:spLocks noChangeAspect="1"/>
          </p:cNvSpPr>
          <p:nvPr/>
        </p:nvSpPr>
        <p:spPr>
          <a:xfrm>
            <a:off x="8567239" y="1459627"/>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3" name="Google Shape;480;p18">
            <a:extLst>
              <a:ext uri="{FF2B5EF4-FFF2-40B4-BE49-F238E27FC236}">
                <a16:creationId xmlns:a16="http://schemas.microsoft.com/office/drawing/2014/main" id="{0E07CDFF-9561-41ED-9981-C92358FE7B2A}"/>
              </a:ext>
            </a:extLst>
          </p:cNvPr>
          <p:cNvSpPr>
            <a:spLocks noChangeAspect="1"/>
          </p:cNvSpPr>
          <p:nvPr/>
        </p:nvSpPr>
        <p:spPr>
          <a:xfrm>
            <a:off x="10073423" y="1459629"/>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4" name="Google Shape;484;p18">
            <a:extLst>
              <a:ext uri="{FF2B5EF4-FFF2-40B4-BE49-F238E27FC236}">
                <a16:creationId xmlns:a16="http://schemas.microsoft.com/office/drawing/2014/main" id="{2A01D752-24B6-4FCD-A355-BAE784F774FF}"/>
              </a:ext>
            </a:extLst>
          </p:cNvPr>
          <p:cNvSpPr txBox="1">
            <a:spLocks noChangeAspect="1"/>
          </p:cNvSpPr>
          <p:nvPr/>
        </p:nvSpPr>
        <p:spPr>
          <a:xfrm>
            <a:off x="10070618" y="2831127"/>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DRE Voting Machines</a:t>
            </a:r>
          </a:p>
        </p:txBody>
      </p:sp>
      <p:sp>
        <p:nvSpPr>
          <p:cNvPr id="35" name="Google Shape;485;p18">
            <a:extLst>
              <a:ext uri="{FF2B5EF4-FFF2-40B4-BE49-F238E27FC236}">
                <a16:creationId xmlns:a16="http://schemas.microsoft.com/office/drawing/2014/main" id="{2DFF6A3B-9697-4A47-9609-F790F8F1A9E9}"/>
              </a:ext>
            </a:extLst>
          </p:cNvPr>
          <p:cNvSpPr txBox="1">
            <a:spLocks noChangeAspect="1"/>
          </p:cNvSpPr>
          <p:nvPr/>
        </p:nvSpPr>
        <p:spPr>
          <a:xfrm>
            <a:off x="10070618" y="2062221"/>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B</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24" name="Google Shape;474;p18">
            <a:extLst>
              <a:ext uri="{FF2B5EF4-FFF2-40B4-BE49-F238E27FC236}">
                <a16:creationId xmlns:a16="http://schemas.microsoft.com/office/drawing/2014/main" id="{F558442C-B68C-4524-BDCF-0FB3D102D5FA}"/>
              </a:ext>
            </a:extLst>
          </p:cNvPr>
          <p:cNvSpPr>
            <a:spLocks noChangeAspect="1"/>
          </p:cNvSpPr>
          <p:nvPr/>
        </p:nvSpPr>
        <p:spPr>
          <a:xfrm>
            <a:off x="6690044" y="1464286"/>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5" name="Google Shape;480;p18">
            <a:extLst>
              <a:ext uri="{FF2B5EF4-FFF2-40B4-BE49-F238E27FC236}">
                <a16:creationId xmlns:a16="http://schemas.microsoft.com/office/drawing/2014/main" id="{F7EB268F-A198-445F-BE5A-4201E77876C0}"/>
              </a:ext>
            </a:extLst>
          </p:cNvPr>
          <p:cNvSpPr>
            <a:spLocks noChangeAspect="1"/>
          </p:cNvSpPr>
          <p:nvPr/>
        </p:nvSpPr>
        <p:spPr>
          <a:xfrm>
            <a:off x="8196228" y="146428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6" name="Google Shape;484;p18">
            <a:extLst>
              <a:ext uri="{FF2B5EF4-FFF2-40B4-BE49-F238E27FC236}">
                <a16:creationId xmlns:a16="http://schemas.microsoft.com/office/drawing/2014/main" id="{473518D2-8CF9-4ADE-97DE-74C254D18438}"/>
              </a:ext>
            </a:extLst>
          </p:cNvPr>
          <p:cNvSpPr txBox="1">
            <a:spLocks noChangeAspect="1"/>
          </p:cNvSpPr>
          <p:nvPr/>
        </p:nvSpPr>
        <p:spPr>
          <a:xfrm>
            <a:off x="8193423" y="2835786"/>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Voting Systems</a:t>
            </a:r>
          </a:p>
        </p:txBody>
      </p:sp>
      <p:sp>
        <p:nvSpPr>
          <p:cNvPr id="27" name="Google Shape;485;p18">
            <a:extLst>
              <a:ext uri="{FF2B5EF4-FFF2-40B4-BE49-F238E27FC236}">
                <a16:creationId xmlns:a16="http://schemas.microsoft.com/office/drawing/2014/main" id="{0B0D2040-5CDA-4F66-85FA-B0A319B34303}"/>
              </a:ext>
            </a:extLst>
          </p:cNvPr>
          <p:cNvSpPr txBox="1">
            <a:spLocks noChangeAspect="1"/>
          </p:cNvSpPr>
          <p:nvPr/>
        </p:nvSpPr>
        <p:spPr>
          <a:xfrm>
            <a:off x="8193423" y="2066880"/>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A</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4" name="Google Shape;474;p18">
            <a:extLst>
              <a:ext uri="{FF2B5EF4-FFF2-40B4-BE49-F238E27FC236}">
                <a16:creationId xmlns:a16="http://schemas.microsoft.com/office/drawing/2014/main" id="{FD3862CA-DBEA-4586-B56E-77F634982B59}"/>
              </a:ext>
            </a:extLst>
          </p:cNvPr>
          <p:cNvSpPr>
            <a:spLocks noChangeAspect="1"/>
          </p:cNvSpPr>
          <p:nvPr/>
        </p:nvSpPr>
        <p:spPr>
          <a:xfrm>
            <a:off x="4807176" y="1468943"/>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5" name="Google Shape;480;p18">
            <a:extLst>
              <a:ext uri="{FF2B5EF4-FFF2-40B4-BE49-F238E27FC236}">
                <a16:creationId xmlns:a16="http://schemas.microsoft.com/office/drawing/2014/main" id="{36708209-1285-45CF-81E5-8E33D6EF2F4D}"/>
              </a:ext>
            </a:extLst>
          </p:cNvPr>
          <p:cNvSpPr>
            <a:spLocks noChangeAspect="1"/>
          </p:cNvSpPr>
          <p:nvPr/>
        </p:nvSpPr>
        <p:spPr>
          <a:xfrm>
            <a:off x="6313360" y="1468945"/>
            <a:ext cx="1432673" cy="3942919"/>
          </a:xfrm>
          <a:prstGeom prst="rect">
            <a:avLst/>
          </a:prstGeom>
          <a:solidFill>
            <a:schemeClr val="bg1"/>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7" name="Google Shape;485;p18">
            <a:extLst>
              <a:ext uri="{FF2B5EF4-FFF2-40B4-BE49-F238E27FC236}">
                <a16:creationId xmlns:a16="http://schemas.microsoft.com/office/drawing/2014/main" id="{9D618EEC-D17D-4C61-B026-1514C3F79E92}"/>
              </a:ext>
            </a:extLst>
          </p:cNvPr>
          <p:cNvSpPr txBox="1">
            <a:spLocks noChangeAspect="1"/>
          </p:cNvSpPr>
          <p:nvPr/>
        </p:nvSpPr>
        <p:spPr>
          <a:xfrm>
            <a:off x="6310555" y="2071537"/>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11</a:t>
            </a:r>
            <a:endParaRPr kumimoji="0" sz="40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2932837" y="1473598"/>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0" name="Google Shape;480;p18">
            <a:extLst>
              <a:ext uri="{FF2B5EF4-FFF2-40B4-BE49-F238E27FC236}">
                <a16:creationId xmlns:a16="http://schemas.microsoft.com/office/drawing/2014/main" id="{C73A4426-499E-4C55-92AE-820C04CFAD9F}"/>
              </a:ext>
            </a:extLst>
          </p:cNvPr>
          <p:cNvSpPr>
            <a:spLocks noChangeAspect="1"/>
          </p:cNvSpPr>
          <p:nvPr/>
        </p:nvSpPr>
        <p:spPr>
          <a:xfrm>
            <a:off x="4430554" y="1473600"/>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1063013" y="1478253"/>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6" name="Google Shape;484;p18">
            <a:extLst>
              <a:ext uri="{FF2B5EF4-FFF2-40B4-BE49-F238E27FC236}">
                <a16:creationId xmlns:a16="http://schemas.microsoft.com/office/drawing/2014/main" id="{3A260740-854D-44EA-975C-8F161A925134}"/>
              </a:ext>
            </a:extLst>
          </p:cNvPr>
          <p:cNvSpPr txBox="1">
            <a:spLocks noChangeAspect="1"/>
          </p:cNvSpPr>
          <p:nvPr/>
        </p:nvSpPr>
        <p:spPr>
          <a:xfrm>
            <a:off x="4427749" y="2845098"/>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Polling Place)</a:t>
            </a:r>
          </a:p>
        </p:txBody>
      </p:sp>
      <p:sp>
        <p:nvSpPr>
          <p:cNvPr id="57" name="Google Shape;485;p18">
            <a:extLst>
              <a:ext uri="{FF2B5EF4-FFF2-40B4-BE49-F238E27FC236}">
                <a16:creationId xmlns:a16="http://schemas.microsoft.com/office/drawing/2014/main" id="{A322EB35-37B8-4FC8-9EFC-C04A2EC55DF0}"/>
              </a:ext>
            </a:extLst>
          </p:cNvPr>
          <p:cNvSpPr txBox="1">
            <a:spLocks noChangeAspect="1"/>
          </p:cNvSpPr>
          <p:nvPr/>
        </p:nvSpPr>
        <p:spPr>
          <a:xfrm>
            <a:off x="4427749" y="207619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10</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6" name="Google Shape;480;p18">
            <a:extLst>
              <a:ext uri="{FF2B5EF4-FFF2-40B4-BE49-F238E27FC236}">
                <a16:creationId xmlns:a16="http://schemas.microsoft.com/office/drawing/2014/main" id="{CD1ED8E9-39E9-4ABD-9235-E84A14410DF9}"/>
              </a:ext>
            </a:extLst>
          </p:cNvPr>
          <p:cNvSpPr>
            <a:spLocks noChangeAspect="1"/>
          </p:cNvSpPr>
          <p:nvPr/>
        </p:nvSpPr>
        <p:spPr>
          <a:xfrm>
            <a:off x="685905" y="1478251"/>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7" name="Google Shape;485;p18">
            <a:extLst>
              <a:ext uri="{FF2B5EF4-FFF2-40B4-BE49-F238E27FC236}">
                <a16:creationId xmlns:a16="http://schemas.microsoft.com/office/drawing/2014/main" id="{F1A2987C-FBB0-4B72-8A1B-2571D6EE0B00}"/>
              </a:ext>
            </a:extLst>
          </p:cNvPr>
          <p:cNvSpPr txBox="1">
            <a:spLocks noChangeAspect="1"/>
          </p:cNvSpPr>
          <p:nvPr/>
        </p:nvSpPr>
        <p:spPr>
          <a:xfrm>
            <a:off x="688100" y="207619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8</a:t>
            </a:r>
            <a:endParaRPr kumimoji="0"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58" name="Google Shape;484;p18">
            <a:extLst>
              <a:ext uri="{FF2B5EF4-FFF2-40B4-BE49-F238E27FC236}">
                <a16:creationId xmlns:a16="http://schemas.microsoft.com/office/drawing/2014/main" id="{122E8BB7-7513-492E-9A90-D8F882279DFF}"/>
              </a:ext>
            </a:extLst>
          </p:cNvPr>
          <p:cNvSpPr txBox="1">
            <a:spLocks noChangeAspect="1"/>
          </p:cNvSpPr>
          <p:nvPr/>
        </p:nvSpPr>
        <p:spPr>
          <a:xfrm>
            <a:off x="694796" y="2831126"/>
            <a:ext cx="14083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Early Voting: Suspending and Closing the Polls </a:t>
            </a:r>
          </a:p>
        </p:txBody>
      </p:sp>
      <p:sp>
        <p:nvSpPr>
          <p:cNvPr id="59" name="Google Shape;480;p18">
            <a:extLst>
              <a:ext uri="{FF2B5EF4-FFF2-40B4-BE49-F238E27FC236}">
                <a16:creationId xmlns:a16="http://schemas.microsoft.com/office/drawing/2014/main" id="{F4C1EA86-AF46-4432-9F3E-BCE98786BE99}"/>
              </a:ext>
            </a:extLst>
          </p:cNvPr>
          <p:cNvSpPr>
            <a:spLocks noChangeAspect="1"/>
          </p:cNvSpPr>
          <p:nvPr/>
        </p:nvSpPr>
        <p:spPr>
          <a:xfrm>
            <a:off x="2560819" y="1473599"/>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60" name="Google Shape;485;p18">
            <a:extLst>
              <a:ext uri="{FF2B5EF4-FFF2-40B4-BE49-F238E27FC236}">
                <a16:creationId xmlns:a16="http://schemas.microsoft.com/office/drawing/2014/main" id="{3C2B7933-47BC-4A2B-8E2F-A9F6DEF608BF}"/>
              </a:ext>
            </a:extLst>
          </p:cNvPr>
          <p:cNvSpPr txBox="1">
            <a:spLocks noChangeAspect="1"/>
          </p:cNvSpPr>
          <p:nvPr/>
        </p:nvSpPr>
        <p:spPr>
          <a:xfrm>
            <a:off x="2553037" y="2076195"/>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9</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1" name="Google Shape;484;p18">
            <a:extLst>
              <a:ext uri="{FF2B5EF4-FFF2-40B4-BE49-F238E27FC236}">
                <a16:creationId xmlns:a16="http://schemas.microsoft.com/office/drawing/2014/main" id="{893241F2-6D38-4A2D-9418-4CEEC3C12404}"/>
              </a:ext>
            </a:extLst>
          </p:cNvPr>
          <p:cNvSpPr txBox="1">
            <a:spLocks noChangeAspect="1"/>
          </p:cNvSpPr>
          <p:nvPr/>
        </p:nvSpPr>
        <p:spPr>
          <a:xfrm>
            <a:off x="2561708" y="2840445"/>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CCS)</a:t>
            </a:r>
            <a:endParaRPr kumimoji="0" sz="12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FB6FDD20-0C28-4B19-999E-C767952D525E}"/>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55168" y="4085735"/>
            <a:ext cx="1064657" cy="822960"/>
          </a:xfrm>
          <a:prstGeom prst="rect">
            <a:avLst/>
          </a:prstGeom>
          <a:noFill/>
          <a:ln>
            <a:noFill/>
          </a:ln>
          <a:extLst>
            <a:ext uri="{53640926-AAD7-44D8-BBD7-CCE9431645EC}">
              <a14:shadowObscured xmlns:a14="http://schemas.microsoft.com/office/drawing/2010/main"/>
            </a:ext>
          </a:extLst>
        </p:spPr>
      </p:pic>
      <p:pic>
        <p:nvPicPr>
          <p:cNvPr id="55" name="Picture 54">
            <a:extLst>
              <a:ext uri="{FF2B5EF4-FFF2-40B4-BE49-F238E27FC236}">
                <a16:creationId xmlns:a16="http://schemas.microsoft.com/office/drawing/2014/main" id="{3FE87B62-879A-4A35-89D5-55840CB7643E}"/>
              </a:ext>
            </a:extLst>
          </p:cNvPr>
          <p:cNvPicPr>
            <a:picLocks noChangeAspect="1"/>
          </p:cNvPicPr>
          <p:nvPr/>
        </p:nvPicPr>
        <p:blipFill>
          <a:blip r:embed="rId4">
            <a:duotone>
              <a:schemeClr val="bg2">
                <a:shade val="45000"/>
                <a:satMod val="135000"/>
              </a:schemeClr>
              <a:prstClr val="white"/>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8361913" y="4080094"/>
            <a:ext cx="1095630" cy="834241"/>
          </a:xfrm>
          <a:prstGeom prst="rect">
            <a:avLst/>
          </a:prstGeom>
          <a:noFill/>
          <a:ln>
            <a:noFill/>
          </a:ln>
          <a:extLst>
            <a:ext uri="{53640926-AAD7-44D8-BBD7-CCE9431645EC}">
              <a14:shadowObscured xmlns:a14="http://schemas.microsoft.com/office/drawing/2010/main"/>
            </a:ext>
          </a:extLst>
        </p:spPr>
      </p:pic>
      <p:grpSp>
        <p:nvGrpSpPr>
          <p:cNvPr id="84" name="Group 83">
            <a:extLst>
              <a:ext uri="{FF2B5EF4-FFF2-40B4-BE49-F238E27FC236}">
                <a16:creationId xmlns:a16="http://schemas.microsoft.com/office/drawing/2014/main" id="{92A8B3BC-5DA3-45F3-A442-DDB583A7B917}"/>
              </a:ext>
            </a:extLst>
          </p:cNvPr>
          <p:cNvGrpSpPr/>
          <p:nvPr/>
        </p:nvGrpSpPr>
        <p:grpSpPr>
          <a:xfrm>
            <a:off x="2559649" y="4017438"/>
            <a:ext cx="1431800" cy="1169189"/>
            <a:chOff x="-172277" y="-57686"/>
            <a:chExt cx="1431800" cy="1169850"/>
          </a:xfrm>
        </p:grpSpPr>
        <p:pic>
          <p:nvPicPr>
            <p:cNvPr id="85" name="Picture 84">
              <a:extLst>
                <a:ext uri="{FF2B5EF4-FFF2-40B4-BE49-F238E27FC236}">
                  <a16:creationId xmlns:a16="http://schemas.microsoft.com/office/drawing/2014/main" id="{CC6D130F-4DCD-49EC-8485-559BCECF330C}"/>
                </a:ext>
              </a:extLst>
            </p:cNvPr>
            <p:cNvPicPr>
              <a:picLocks noChangeAspect="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86" name="Text Box 2">
              <a:extLst>
                <a:ext uri="{FF2B5EF4-FFF2-40B4-BE49-F238E27FC236}">
                  <a16:creationId xmlns:a16="http://schemas.microsoft.com/office/drawing/2014/main" id="{1C5F0A49-407E-44D2-B3E1-8D5E587DCE24}"/>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87" name="Group 86">
            <a:extLst>
              <a:ext uri="{FF2B5EF4-FFF2-40B4-BE49-F238E27FC236}">
                <a16:creationId xmlns:a16="http://schemas.microsoft.com/office/drawing/2014/main" id="{7F3B0340-C46F-4DF5-AD2E-5A59856966B4}"/>
              </a:ext>
            </a:extLst>
          </p:cNvPr>
          <p:cNvGrpSpPr/>
          <p:nvPr/>
        </p:nvGrpSpPr>
        <p:grpSpPr>
          <a:xfrm>
            <a:off x="4427946" y="4017438"/>
            <a:ext cx="1431800" cy="1169189"/>
            <a:chOff x="-172277" y="-57686"/>
            <a:chExt cx="1431800" cy="1169850"/>
          </a:xfrm>
        </p:grpSpPr>
        <p:pic>
          <p:nvPicPr>
            <p:cNvPr id="88" name="Picture 87">
              <a:extLst>
                <a:ext uri="{FF2B5EF4-FFF2-40B4-BE49-F238E27FC236}">
                  <a16:creationId xmlns:a16="http://schemas.microsoft.com/office/drawing/2014/main" id="{52D3910D-DD64-48EA-8B72-012119DE6CE2}"/>
                </a:ext>
              </a:extLst>
            </p:cNvPr>
            <p:cNvPicPr>
              <a:picLocks noChangeAspect="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89" name="Text Box 2">
              <a:extLst>
                <a:ext uri="{FF2B5EF4-FFF2-40B4-BE49-F238E27FC236}">
                  <a16:creationId xmlns:a16="http://schemas.microsoft.com/office/drawing/2014/main" id="{9B4926EE-03BB-4E33-B32D-B549B5F53370}"/>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0" name="Group 89">
            <a:extLst>
              <a:ext uri="{FF2B5EF4-FFF2-40B4-BE49-F238E27FC236}">
                <a16:creationId xmlns:a16="http://schemas.microsoft.com/office/drawing/2014/main" id="{09D5D5ED-F1D1-472F-9925-1C7723735C0C}"/>
              </a:ext>
            </a:extLst>
          </p:cNvPr>
          <p:cNvGrpSpPr/>
          <p:nvPr/>
        </p:nvGrpSpPr>
        <p:grpSpPr>
          <a:xfrm>
            <a:off x="6315500" y="4043888"/>
            <a:ext cx="1431800" cy="1169189"/>
            <a:chOff x="-172277" y="-57686"/>
            <a:chExt cx="1431800" cy="1169850"/>
          </a:xfrm>
        </p:grpSpPr>
        <p:pic>
          <p:nvPicPr>
            <p:cNvPr id="91" name="Picture 90">
              <a:extLst>
                <a:ext uri="{FF2B5EF4-FFF2-40B4-BE49-F238E27FC236}">
                  <a16:creationId xmlns:a16="http://schemas.microsoft.com/office/drawing/2014/main" id="{9D4F8E56-99FA-4182-BBE9-0154DF08AEED}"/>
                </a:ext>
              </a:extLst>
            </p:cNvPr>
            <p:cNvPicPr>
              <a:picLocks noChangeAspect="1"/>
            </p:cNvPicPr>
            <p:nvPr/>
          </p:nvPicPr>
          <p:blipFill>
            <a:blip r:embed="rId8">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2" name="Text Box 2">
              <a:extLst>
                <a:ext uri="{FF2B5EF4-FFF2-40B4-BE49-F238E27FC236}">
                  <a16:creationId xmlns:a16="http://schemas.microsoft.com/office/drawing/2014/main" id="{62400EDE-771E-482C-B7F2-5FEFB61680FC}"/>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3" name="Group 92">
            <a:extLst>
              <a:ext uri="{FF2B5EF4-FFF2-40B4-BE49-F238E27FC236}">
                <a16:creationId xmlns:a16="http://schemas.microsoft.com/office/drawing/2014/main" id="{208F71C4-8DF6-42F2-A37E-DF32B1D35D79}"/>
              </a:ext>
            </a:extLst>
          </p:cNvPr>
          <p:cNvGrpSpPr/>
          <p:nvPr/>
        </p:nvGrpSpPr>
        <p:grpSpPr>
          <a:xfrm>
            <a:off x="682625" y="4017438"/>
            <a:ext cx="1431800" cy="1169189"/>
            <a:chOff x="-172277" y="-57686"/>
            <a:chExt cx="1431800" cy="1169850"/>
          </a:xfrm>
        </p:grpSpPr>
        <p:pic>
          <p:nvPicPr>
            <p:cNvPr id="94" name="Picture 93">
              <a:extLst>
                <a:ext uri="{FF2B5EF4-FFF2-40B4-BE49-F238E27FC236}">
                  <a16:creationId xmlns:a16="http://schemas.microsoft.com/office/drawing/2014/main" id="{111BF067-C54B-4724-BE07-F19E793D9CB6}"/>
                </a:ext>
              </a:extLst>
            </p:cNvPr>
            <p:cNvPicPr>
              <a:picLocks noChangeAspect="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5" name="Text Box 2">
              <a:extLst>
                <a:ext uri="{FF2B5EF4-FFF2-40B4-BE49-F238E27FC236}">
                  <a16:creationId xmlns:a16="http://schemas.microsoft.com/office/drawing/2014/main" id="{C61B87E6-A875-4E06-B852-749EBE5F9E57}"/>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EV</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106120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3B0D58-9B6A-2132-2AB2-7430582D872B}"/>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E81739C6-495C-97AB-6380-862759446D17}"/>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37AFB199-BF2D-E4EE-C5DE-6734F9BC7A7C}"/>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458EF4B6-9F5A-1F27-D8C4-42196F36074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5322E3A-1413-2532-6FF5-D781D5EE274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AEADF6-44D1-B787-C0B1-C8C05C938D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ECC3DB1-9109-D7E9-72D0-7F50D20C853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1FEAEDD-A30F-8C7C-418E-2D926B3D495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4CA35F1-9E24-33C6-23B8-135C20A46BB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D9A0528-B55E-4CDF-D440-0B5B54C43A9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2765EFA-699D-C628-C721-AE699224C8D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0B15798-051E-7CC7-7C76-0C697D28DC4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D1BEB19-E1BD-8B58-875B-AF9155AFE87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DD6C620-0E2B-A0E0-9EFB-AFE1E5F1B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7C2976A-11EA-6649-17E2-36AFF07BE5F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0C43765-61CC-09BA-CDF2-5A0FCC59047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1B81DE3-6E87-17A4-EC9D-BBB58F9A7F7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46800AA-1DD6-B615-8A73-311ECE7B221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83F872-AD35-EE62-6FF6-3B68316590B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E534748-F7BE-3EAA-44C3-177A265E680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12882A2-31FE-44E8-32F7-C45D6929FE9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0EEF09B-500B-C831-20EA-651964978BE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713A313-C69C-B856-7CE1-CCCA5724030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AC28FC3-21BA-85CD-A6D6-FC6E3D45B14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1673E34-0E06-0F4F-A114-58A99674A45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3748D0A-4790-4F9A-FA2B-34875825213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23AF336-24F9-4B92-AB7F-646CEC5C476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EF9D459-51E9-8EAE-D8CD-B9202DFF460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CA76314-83BA-CED3-4272-A98EF38BFB8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B91E6C7-4F38-EED1-011D-19A69C0F768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87F64F0-5162-8595-3778-4678E589216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8CC9B9F-25AE-95BC-2247-A169CB3E1BF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3D9F9C5-0F74-8451-E195-11105645316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4AFBB82-3DA7-B0C1-5737-5AFFBB85466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291F597-AC83-A312-853C-0D561B225C4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3A67150-9B22-085D-1897-7A05960B7B5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7BFCED0-BC9C-E7E9-B885-5BA682AF038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ED6CCE6D-34A3-B084-F56D-D4B15CFB559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A95B3F0-374D-4FF4-3B9D-7B0D4DE9F6B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7F1BC0A-7B63-8ADE-F840-92F9FE8A1A1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7E75CE3-FE62-8F01-4699-51349C2BA13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6FA157F-8C99-EBB2-7299-90CDDE4D004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790037D-C2B3-9D4E-E6EC-41983071476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8453BE4-E102-6F9E-E33D-B4A9422D44A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997B85F-BB98-18BA-C838-39950616D08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79283DC-9C44-2BB2-946C-C23B9E00668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E1F0E52-B3BE-8C32-10A2-56120DA64E1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0C2809B-B18C-99B7-8610-381E1B0BA9A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03AE364-9965-7431-AC37-EF1D46656B3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45E0575-561E-D87E-C4A6-F95B918C5E8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346EF3B-1D27-1AC1-88D9-FB4FBF6BDC4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010FED8-332D-A1E8-7B35-F3C7E7499E8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41F361A-A1F1-B159-F568-C0CD2E6A6E1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EFEE048-75E9-2C05-9434-D36A3A7EFC5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EEA588D-D0CE-B180-84EC-5EA12011656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9546578-20D6-F733-367F-20088021780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D216453-8352-368E-0CE9-77E881333FD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BA5B233-2F41-31D9-3C5F-19D3406B819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A62C763-9B22-CAF4-86F8-0D7D62E70CB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ED61E4E-3129-5F99-EEE6-AD7818DF932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DD18664-C2D7-979E-7CBC-311EB122748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564722A-069A-DCB4-D43A-6B163E9BD12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51F040A-1C91-3371-BC6B-2ADA16E0B7F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12E94F9-5727-C315-56BE-52F01C95F56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5D59768-4F18-3DF8-6D0B-87C247273F4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D34DC43-F0F6-6450-81BF-61D8E217EE0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5082824-19FC-78A2-940C-6E056F68CA0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B63BE1C-5967-D5C1-5AF1-F1A426CC743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214FD20-31F4-CDE2-574D-8EA03963523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2B3660D-6525-E879-37D3-CF32FD99AAE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15969F3-3C97-76EF-82ED-CB3737FA7D4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046E958-F92C-4BD6-79A2-9C1A69BCEE9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7E4E1B6-F8B6-474F-2151-85626BA21B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86FBE33-E9AB-7B19-B211-9F50949513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9511696-8B21-3ACC-AFD7-0DA7F376106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B44F93D-13EF-354C-04DD-3AD79FBEEF3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826380A-824E-C4FF-B71F-762D0B9D8B9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9A32809-22DF-5497-EECF-AE448FD29C8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15FDE60-E082-7114-18D8-D7ED8F6E657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5F2BB2-1ECF-8E67-3CDA-54F5B54766C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1A7D1D9-9061-8826-0988-6C5F316FA68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B17A73C-D222-0AB1-48B4-9525B40A048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C527189-83B7-B474-D4D5-8473E2BD805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0923F0E-2F57-CC23-77AC-92C8E77C69D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20E7AB0-F5F5-42B0-AD2E-693B3834621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01BDB4F-C660-C5F4-67D2-8843A39A171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F86818C-FC71-317E-7D58-876687CD2CD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61EABBE-1378-DA7D-F937-48E44AE2845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3847423-C629-45AE-D928-BB9A743DEB5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4664041-86B8-6CBC-05DD-9A9A6A3A46A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A46F68A-E2BA-2A65-503C-F44EFD5B361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692AEA2-4AF8-D187-585B-8FB7DFCCD7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F977309-C8FA-E1EE-09F9-E11208D2FC9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21E2715-0C6E-3F37-F08D-6ABDDD429DC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15651F5-67FC-1603-ACB3-A26BDF367B3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BA2D4BF-DCAF-3197-2CB6-C82B62048BF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6B79AE-7683-E631-581E-7B60CBA8846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080972B-B0AD-92CA-9AF7-5B99D6941EB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83EC7C5-C66D-70BD-4125-3869633FE2E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41C74F8-81C0-A986-0845-FB7398AEC75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A3B816D-018B-52A3-855D-8BEF4D586FE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56D67A2-E6EB-A7B8-DC16-19CB0124D65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A6B2E01-17F4-B4D9-3EB0-1384B735C37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CE0D044-8EBC-0306-3B6A-9B2EAEA1D06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BE6DBFE-FAC0-C372-C6BB-9CEB34CB605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1AF51C8B-7A1E-7E4D-DAA7-2104E1C7984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E889433-CC52-1B37-C2D9-B9065608E63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017BEB0-458C-BAE6-8323-5FB154E8ADE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D7F6B6F-F3DD-544D-90E8-1032B37DD6F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A50D340-9A4E-0227-78BB-52BF3751F8E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7170F55E-A20E-1280-8F63-131F8A2DF74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5FFC8A9-AF8B-6334-C472-65714FD4B79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38F2C61-4B3A-98B6-27C2-899E7489846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CE07C8D-CCC2-D0BE-51C4-7418EE8CC22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07FFF97-D86D-49B1-3B0C-0A3A7AD2540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94360842-6313-FC37-886C-94757C67542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FDBDED0-EA47-E14D-D8E0-6CE4B368B1A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511BF8D2-56C0-2B7D-77FA-D21902F75D5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DCBDD8C-AEBC-C2FC-25AC-3C4154A2283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1220462-CA94-2FD9-C451-F58AA5209DA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3B159D2-89B3-22C5-9009-790CADE75113}"/>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5862D70-B5E3-C9BB-044B-3131D1654D2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5121E03-96CC-8DEC-DB27-D0441A25D31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595C910-1EFF-FBA6-5230-2F43F64B8F2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4CB7479-47ED-43C8-72A0-6005255CA33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4762A8BF-18CF-52B4-9F73-B2B9CD61B42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B10DA8B-D766-6A73-2405-C1040269DC3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0E83A3-D46E-351F-50D1-1A138BE9DE2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B769A4F5-03B9-E215-86AB-269325EA9CBF}"/>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CE37249E-C534-2C38-233A-B807FCC3F32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AC27BCA4-10AC-80EA-C48F-225A6D0E800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4BF83021-5373-7390-6410-ECB481716B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A0D19414-DEDC-23D0-8D2D-EBE42E7D59E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58E58FE6-2394-49A0-7351-DA581793624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6C4FECB0-4709-C331-CDFE-379B2489F38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D22E016A-CB9B-40BC-998F-CA14FB1701D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102</a:t>
            </a:fld>
            <a:endParaRPr lang="en-US" dirty="0">
              <a:solidFill>
                <a:schemeClr val="tx1"/>
              </a:solidFill>
              <a:latin typeface="Calibri" panose="020F0502020204030204"/>
            </a:endParaRPr>
          </a:p>
        </p:txBody>
      </p:sp>
      <p:graphicFrame>
        <p:nvGraphicFramePr>
          <p:cNvPr id="141" name="Table 140">
            <a:extLst>
              <a:ext uri="{FF2B5EF4-FFF2-40B4-BE49-F238E27FC236}">
                <a16:creationId xmlns:a16="http://schemas.microsoft.com/office/drawing/2014/main" id="{B715DB83-CB5F-49FE-AF38-613DCC65219E}"/>
              </a:ext>
            </a:extLst>
          </p:cNvPr>
          <p:cNvGraphicFramePr>
            <a:graphicFrameLocks noGrp="1"/>
          </p:cNvGraphicFramePr>
          <p:nvPr>
            <p:extLst>
              <p:ext uri="{D42A27DB-BD31-4B8C-83A1-F6EECF244321}">
                <p14:modId xmlns:p14="http://schemas.microsoft.com/office/powerpoint/2010/main" val="3866836396"/>
              </p:ext>
            </p:extLst>
          </p:nvPr>
        </p:nvGraphicFramePr>
        <p:xfrm>
          <a:off x="1821353" y="2209806"/>
          <a:ext cx="8549291" cy="4032504"/>
        </p:xfrm>
        <a:graphic>
          <a:graphicData uri="http://schemas.openxmlformats.org/drawingml/2006/table">
            <a:tbl>
              <a:tblPr firstRow="1" firstCol="1" bandRow="1"/>
              <a:tblGrid>
                <a:gridCol w="822735">
                  <a:extLst>
                    <a:ext uri="{9D8B030D-6E8A-4147-A177-3AD203B41FA5}">
                      <a16:colId xmlns:a16="http://schemas.microsoft.com/office/drawing/2014/main" val="744672850"/>
                    </a:ext>
                  </a:extLst>
                </a:gridCol>
                <a:gridCol w="7726556">
                  <a:extLst>
                    <a:ext uri="{9D8B030D-6E8A-4147-A177-3AD203B41FA5}">
                      <a16:colId xmlns:a16="http://schemas.microsoft.com/office/drawing/2014/main" val="474357864"/>
                    </a:ext>
                  </a:extLst>
                </a:gridCol>
              </a:tblGrid>
              <a:tr h="576072">
                <a:tc gridSpan="2">
                  <a:txBody>
                    <a:bodyPr/>
                    <a:lstStyle/>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process to close the </a:t>
                      </a:r>
                    </a:p>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polls on election day when ballots are hand-counted</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2532641660"/>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final voters of the day.</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7305699"/>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a:t>
                      </a: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preliminary procedure for hand-counted ballots.</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4414279"/>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a:t>
                      </a: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counting procedure for hand-counted ballots.</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77241744"/>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a:t>
                      </a: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rules for counting paper ballots.</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29338012"/>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a:t>
                      </a: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closing a hand-counted ballot box.</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59371911"/>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closing the check-in stations.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68030420"/>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closing the voting area.</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16585221"/>
                  </a:ext>
                </a:extLst>
              </a:tr>
            </a:tbl>
          </a:graphicData>
        </a:graphic>
      </p:graphicFrame>
      <p:sp>
        <p:nvSpPr>
          <p:cNvPr id="142" name="Title 1">
            <a:extLst>
              <a:ext uri="{FF2B5EF4-FFF2-40B4-BE49-F238E27FC236}">
                <a16:creationId xmlns:a16="http://schemas.microsoft.com/office/drawing/2014/main" id="{D04F5706-BF31-4042-B196-AE09B63197B1}"/>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3128400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3B0D58-9B6A-2132-2AB2-7430582D872B}"/>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E81739C6-495C-97AB-6380-862759446D17}"/>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37AFB199-BF2D-E4EE-C5DE-6734F9BC7A7C}"/>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458EF4B6-9F5A-1F27-D8C4-42196F36074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5322E3A-1413-2532-6FF5-D781D5EE274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AEADF6-44D1-B787-C0B1-C8C05C938D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ECC3DB1-9109-D7E9-72D0-7F50D20C853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1FEAEDD-A30F-8C7C-418E-2D926B3D495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4CA35F1-9E24-33C6-23B8-135C20A46BB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D9A0528-B55E-4CDF-D440-0B5B54C43A9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2765EFA-699D-C628-C721-AE699224C8D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0B15798-051E-7CC7-7C76-0C697D28DC4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D1BEB19-E1BD-8B58-875B-AF9155AFE87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DD6C620-0E2B-A0E0-9EFB-AFE1E5F1B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7C2976A-11EA-6649-17E2-36AFF07BE5F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0C43765-61CC-09BA-CDF2-5A0FCC59047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1B81DE3-6E87-17A4-EC9D-BBB58F9A7F7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46800AA-1DD6-B615-8A73-311ECE7B221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83F872-AD35-EE62-6FF6-3B68316590B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E534748-F7BE-3EAA-44C3-177A265E680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12882A2-31FE-44E8-32F7-C45D6929FE9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0EEF09B-500B-C831-20EA-651964978BE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713A313-C69C-B856-7CE1-CCCA5724030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AC28FC3-21BA-85CD-A6D6-FC6E3D45B14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1673E34-0E06-0F4F-A114-58A99674A45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3748D0A-4790-4F9A-FA2B-34875825213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23AF336-24F9-4B92-AB7F-646CEC5C476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EF9D459-51E9-8EAE-D8CD-B9202DFF460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CA76314-83BA-CED3-4272-A98EF38BFB8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B91E6C7-4F38-EED1-011D-19A69C0F768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87F64F0-5162-8595-3778-4678E589216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8CC9B9F-25AE-95BC-2247-A169CB3E1BF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3D9F9C5-0F74-8451-E195-11105645316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4AFBB82-3DA7-B0C1-5737-5AFFBB85466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291F597-AC83-A312-853C-0D561B225C4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3A67150-9B22-085D-1897-7A05960B7B5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7BFCED0-BC9C-E7E9-B885-5BA682AF038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ED6CCE6D-34A3-B084-F56D-D4B15CFB559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A95B3F0-374D-4FF4-3B9D-7B0D4DE9F6B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7F1BC0A-7B63-8ADE-F840-92F9FE8A1A1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7E75CE3-FE62-8F01-4699-51349C2BA13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6FA157F-8C99-EBB2-7299-90CDDE4D004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790037D-C2B3-9D4E-E6EC-41983071476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8453BE4-E102-6F9E-E33D-B4A9422D44A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997B85F-BB98-18BA-C838-39950616D08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79283DC-9C44-2BB2-946C-C23B9E00668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E1F0E52-B3BE-8C32-10A2-56120DA64E1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0C2809B-B18C-99B7-8610-381E1B0BA9A2}"/>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03AE364-9965-7431-AC37-EF1D46656B3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45E0575-561E-D87E-C4A6-F95B918C5E8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346EF3B-1D27-1AC1-88D9-FB4FBF6BDC4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010FED8-332D-A1E8-7B35-F3C7E7499E8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41F361A-A1F1-B159-F568-C0CD2E6A6E1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EFEE048-75E9-2C05-9434-D36A3A7EFC5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EEA588D-D0CE-B180-84EC-5EA12011656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9546578-20D6-F733-367F-20088021780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D216453-8352-368E-0CE9-77E881333FD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BA5B233-2F41-31D9-3C5F-19D3406B819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A62C763-9B22-CAF4-86F8-0D7D62E70CB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ED61E4E-3129-5F99-EEE6-AD7818DF932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DD18664-C2D7-979E-7CBC-311EB122748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564722A-069A-DCB4-D43A-6B163E9BD12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51F040A-1C91-3371-BC6B-2ADA16E0B7F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12E94F9-5727-C315-56BE-52F01C95F56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5D59768-4F18-3DF8-6D0B-87C247273F4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D34DC43-F0F6-6450-81BF-61D8E217EE0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5082824-19FC-78A2-940C-6E056F68CA0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B63BE1C-5967-D5C1-5AF1-F1A426CC743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214FD20-31F4-CDE2-574D-8EA03963523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2B3660D-6525-E879-37D3-CF32FD99AAE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15969F3-3C97-76EF-82ED-CB3737FA7D4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046E958-F92C-4BD6-79A2-9C1A69BCEE9A}"/>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7E4E1B6-F8B6-474F-2151-85626BA21B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86FBE33-E9AB-7B19-B211-9F50949513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9511696-8B21-3ACC-AFD7-0DA7F376106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B44F93D-13EF-354C-04DD-3AD79FBEEF3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826380A-824E-C4FF-B71F-762D0B9D8B9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9A32809-22DF-5497-EECF-AE448FD29C8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15FDE60-E082-7114-18D8-D7ED8F6E657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5F2BB2-1ECF-8E67-3CDA-54F5B54766C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1A7D1D9-9061-8826-0988-6C5F316FA68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B17A73C-D222-0AB1-48B4-9525B40A048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C527189-83B7-B474-D4D5-8473E2BD805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0923F0E-2F57-CC23-77AC-92C8E77C69D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20E7AB0-F5F5-42B0-AD2E-693B3834621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01BDB4F-C660-C5F4-67D2-8843A39A171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F86818C-FC71-317E-7D58-876687CD2CD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61EABBE-1378-DA7D-F937-48E44AE2845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3847423-C629-45AE-D928-BB9A743DEB5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4664041-86B8-6CBC-05DD-9A9A6A3A46A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A46F68A-E2BA-2A65-503C-F44EFD5B361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692AEA2-4AF8-D187-585B-8FB7DFCCD79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F977309-C8FA-E1EE-09F9-E11208D2FC9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21E2715-0C6E-3F37-F08D-6ABDDD429DC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15651F5-67FC-1603-ACB3-A26BDF367B3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BA2D4BF-DCAF-3197-2CB6-C82B62048BF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6B79AE-7683-E631-581E-7B60CBA8846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080972B-B0AD-92CA-9AF7-5B99D6941EB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83EC7C5-C66D-70BD-4125-3869633FE2E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41C74F8-81C0-A986-0845-FB7398AEC75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BA3B816D-018B-52A3-855D-8BEF4D586FE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56D67A2-E6EB-A7B8-DC16-19CB0124D65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A6B2E01-17F4-B4D9-3EB0-1384B735C37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CE0D044-8EBC-0306-3B6A-9B2EAEA1D06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BE6DBFE-FAC0-C372-C6BB-9CEB34CB6050}"/>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1AF51C8B-7A1E-7E4D-DAA7-2104E1C7984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E889433-CC52-1B37-C2D9-B9065608E63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017BEB0-458C-BAE6-8323-5FB154E8ADE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D7F6B6F-F3DD-544D-90E8-1032B37DD6F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A50D340-9A4E-0227-78BB-52BF3751F8E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7170F55E-A20E-1280-8F63-131F8A2DF74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5FFC8A9-AF8B-6334-C472-65714FD4B79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38F2C61-4B3A-98B6-27C2-899E7489846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CE07C8D-CCC2-D0BE-51C4-7418EE8CC22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07FFF97-D86D-49B1-3B0C-0A3A7AD2540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94360842-6313-FC37-886C-94757C67542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FDBDED0-EA47-E14D-D8E0-6CE4B368B1A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511BF8D2-56C0-2B7D-77FA-D21902F75D5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DCBDD8C-AEBC-C2FC-25AC-3C4154A2283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1220462-CA94-2FD9-C451-F58AA5209DA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3B159D2-89B3-22C5-9009-790CADE75113}"/>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5862D70-B5E3-C9BB-044B-3131D1654D2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5121E03-96CC-8DEC-DB27-D0441A25D31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595C910-1EFF-FBA6-5230-2F43F64B8F2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4CB7479-47ED-43C8-72A0-6005255CA33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4762A8BF-18CF-52B4-9F73-B2B9CD61B42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B10DA8B-D766-6A73-2405-C1040269DC3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0E83A3-D46E-351F-50D1-1A138BE9DE2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B769A4F5-03B9-E215-86AB-269325EA9CBF}"/>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CE37249E-C534-2C38-233A-B807FCC3F32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AC27BCA4-10AC-80EA-C48F-225A6D0E800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4BF83021-5373-7390-6410-ECB481716B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A0D19414-DEDC-23D0-8D2D-EBE42E7D59E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58E58FE6-2394-49A0-7351-DA581793624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6C4FECB0-4709-C331-CDFE-379B2489F38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D22E016A-CB9B-40BC-998F-CA14FB1701D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103</a:t>
            </a:fld>
            <a:endParaRPr lang="en-US" dirty="0">
              <a:solidFill>
                <a:schemeClr val="tx1"/>
              </a:solidFill>
              <a:latin typeface="Calibri" panose="020F0502020204030204"/>
            </a:endParaRPr>
          </a:p>
        </p:txBody>
      </p:sp>
      <p:graphicFrame>
        <p:nvGraphicFramePr>
          <p:cNvPr id="141" name="Table 140">
            <a:extLst>
              <a:ext uri="{FF2B5EF4-FFF2-40B4-BE49-F238E27FC236}">
                <a16:creationId xmlns:a16="http://schemas.microsoft.com/office/drawing/2014/main" id="{B715DB83-CB5F-49FE-AF38-613DCC65219E}"/>
              </a:ext>
            </a:extLst>
          </p:cNvPr>
          <p:cNvGraphicFramePr>
            <a:graphicFrameLocks noGrp="1"/>
          </p:cNvGraphicFramePr>
          <p:nvPr>
            <p:extLst>
              <p:ext uri="{D42A27DB-BD31-4B8C-83A1-F6EECF244321}">
                <p14:modId xmlns:p14="http://schemas.microsoft.com/office/powerpoint/2010/main" val="1198803302"/>
              </p:ext>
            </p:extLst>
          </p:nvPr>
        </p:nvGraphicFramePr>
        <p:xfrm>
          <a:off x="1821353" y="2209806"/>
          <a:ext cx="8549291" cy="1563624"/>
        </p:xfrm>
        <a:graphic>
          <a:graphicData uri="http://schemas.openxmlformats.org/drawingml/2006/table">
            <a:tbl>
              <a:tblPr firstRow="1" firstCol="1" bandRow="1"/>
              <a:tblGrid>
                <a:gridCol w="822735">
                  <a:extLst>
                    <a:ext uri="{9D8B030D-6E8A-4147-A177-3AD203B41FA5}">
                      <a16:colId xmlns:a16="http://schemas.microsoft.com/office/drawing/2014/main" val="744672850"/>
                    </a:ext>
                  </a:extLst>
                </a:gridCol>
                <a:gridCol w="7726556">
                  <a:extLst>
                    <a:ext uri="{9D8B030D-6E8A-4147-A177-3AD203B41FA5}">
                      <a16:colId xmlns:a16="http://schemas.microsoft.com/office/drawing/2014/main" val="474357864"/>
                    </a:ext>
                  </a:extLst>
                </a:gridCol>
              </a:tblGrid>
              <a:tr h="576072">
                <a:tc gridSpan="2">
                  <a:txBody>
                    <a:bodyPr/>
                    <a:lstStyle/>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process to close the </a:t>
                      </a:r>
                    </a:p>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polls on election day when ballots are hand-counted</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2532641660"/>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distribution of election records.</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5826868"/>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securing the polling place.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98001396"/>
                  </a:ext>
                </a:extLst>
              </a:tr>
            </a:tbl>
          </a:graphicData>
        </a:graphic>
      </p:graphicFrame>
      <p:sp>
        <p:nvSpPr>
          <p:cNvPr id="142" name="Title 1">
            <a:extLst>
              <a:ext uri="{FF2B5EF4-FFF2-40B4-BE49-F238E27FC236}">
                <a16:creationId xmlns:a16="http://schemas.microsoft.com/office/drawing/2014/main" id="{D04F5706-BF31-4042-B196-AE09B63197B1}"/>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2996363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35699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The procedures followed at the polling place for tabulating ballots and preparing and distributing records will depend on how and where ballots are counted. </a:t>
            </a:r>
          </a:p>
          <a:p>
            <a:pPr>
              <a:lnSpc>
                <a:spcPct val="107000"/>
              </a:lnSpc>
              <a:spcBef>
                <a:spcPts val="0"/>
              </a:spcBef>
            </a:pPr>
            <a:r>
              <a:rPr lang="en-US" dirty="0"/>
              <a:t>The authority conducting the election will inform you what method of counting will be used for the election. </a:t>
            </a:r>
          </a:p>
          <a:p>
            <a:pPr lvl="1"/>
            <a:r>
              <a:rPr lang="en-US" dirty="0"/>
              <a:t>This chapter focuses on the traditional polling place setup where ballots are hand-counted at the polling place. </a:t>
            </a:r>
          </a:p>
          <a:p>
            <a:pPr marL="342900" lvl="1" indent="-342900">
              <a:lnSpc>
                <a:spcPct val="107000"/>
              </a:lnSpc>
              <a:spcBef>
                <a:spcPts val="0"/>
              </a:spcBef>
            </a:pPr>
            <a:r>
              <a:rPr lang="en-US" dirty="0"/>
              <a:t>Precinct returns are generated at each polling place and early voting in person ballots and early voting by mail ballots are counted by the early voting ballot board.</a:t>
            </a:r>
          </a:p>
        </p:txBody>
      </p:sp>
      <p:sp>
        <p:nvSpPr>
          <p:cNvPr id="143" name="Slide Number Placeholder 3">
            <a:extLst>
              <a:ext uri="{FF2B5EF4-FFF2-40B4-BE49-F238E27FC236}">
                <a16:creationId xmlns:a16="http://schemas.microsoft.com/office/drawing/2014/main" id="{019A4716-FA63-4AAD-8DC3-56B2AEF4BA1A}"/>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11.1A</a:t>
            </a:r>
          </a:p>
        </p:txBody>
      </p:sp>
    </p:spTree>
    <p:extLst>
      <p:ext uri="{BB962C8B-B14F-4D97-AF65-F5344CB8AC3E}">
        <p14:creationId xmlns:p14="http://schemas.microsoft.com/office/powerpoint/2010/main" val="950186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The returns are then delivered to the general custodian of election records and the unofficial tabulation of election results is generated.</a:t>
            </a:r>
          </a:p>
          <a:p>
            <a:pPr>
              <a:lnSpc>
                <a:spcPct val="107000"/>
              </a:lnSpc>
              <a:spcBef>
                <a:spcPts val="0"/>
              </a:spcBef>
            </a:pPr>
            <a:r>
              <a:rPr lang="en-US" dirty="0"/>
              <a:t>Election judges should familiarize themselves with the </a:t>
            </a:r>
            <a:r>
              <a:rPr lang="en-US" u="sng" dirty="0">
                <a:hlinkClick r:id="rId5"/>
              </a:rPr>
              <a:t>Election Day - Closing the Polling Place Checklist</a:t>
            </a:r>
            <a:r>
              <a:rPr lang="en-US" dirty="0"/>
              <a:t> (Form 7-30) prior to assigning certain parts of the checklist to each election clerk.</a:t>
            </a:r>
          </a:p>
          <a:p>
            <a:pPr>
              <a:lnSpc>
                <a:spcPct val="107000"/>
              </a:lnSpc>
              <a:spcBef>
                <a:spcPts val="0"/>
              </a:spcBef>
            </a:pPr>
            <a:endParaRPr lang="en-US" dirty="0"/>
          </a:p>
        </p:txBody>
      </p:sp>
      <p:sp>
        <p:nvSpPr>
          <p:cNvPr id="143" name="Slide Number Placeholder 3">
            <a:extLst>
              <a:ext uri="{FF2B5EF4-FFF2-40B4-BE49-F238E27FC236}">
                <a16:creationId xmlns:a16="http://schemas.microsoft.com/office/drawing/2014/main" id="{B58DBB07-183C-4CBE-B20A-23616417FC9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11.1A</a:t>
            </a:r>
          </a:p>
        </p:txBody>
      </p:sp>
    </p:spTree>
    <p:extLst>
      <p:ext uri="{BB962C8B-B14F-4D97-AF65-F5344CB8AC3E}">
        <p14:creationId xmlns:p14="http://schemas.microsoft.com/office/powerpoint/2010/main" val="4053674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59" y="2865779"/>
            <a:ext cx="8554841" cy="41095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Final Voters of the Day</a:t>
            </a:r>
          </a:p>
          <a:p>
            <a:pPr>
              <a:lnSpc>
                <a:spcPct val="107000"/>
              </a:lnSpc>
              <a:spcBef>
                <a:spcPts val="0"/>
              </a:spcBef>
            </a:pPr>
            <a:r>
              <a:rPr lang="en-US" dirty="0"/>
              <a:t>Near closing time, check any hallways or surrounding areas                       for voters looking to vote. </a:t>
            </a:r>
          </a:p>
          <a:p>
            <a:pPr>
              <a:lnSpc>
                <a:spcPct val="107000"/>
              </a:lnSpc>
              <a:spcBef>
                <a:spcPts val="0"/>
              </a:spcBef>
            </a:pPr>
            <a:r>
              <a:rPr lang="en-US" dirty="0"/>
              <a:t>Once polls close, if voters are waiting to enter the polling                              place, the presiding judge must direct them to enter the                        polling place, if possible. </a:t>
            </a:r>
          </a:p>
          <a:p>
            <a:pPr>
              <a:lnSpc>
                <a:spcPct val="107000"/>
              </a:lnSpc>
              <a:spcBef>
                <a:spcPts val="0"/>
              </a:spcBef>
            </a:pPr>
            <a:r>
              <a:rPr lang="en-US" dirty="0"/>
              <a:t>If entry to the polling place is not possible, the presiding judge may distribute numbered identification cards to the waiting voters and allow entry only to those possessing a numbered card. </a:t>
            </a:r>
          </a:p>
          <a:p>
            <a:endParaRPr lang="en-US" dirty="0"/>
          </a:p>
        </p:txBody>
      </p:sp>
      <p:pic>
        <p:nvPicPr>
          <p:cNvPr id="144" name="Picture 143" descr="7 News WKBW على X: &quot;Polls are closed! We'll be updating election results  here: https://t.co/0XZ6dTcvgN #VoteWNY #ElectionDay  https://t.co/psFVZYsCQS&quot; / X">
            <a:extLst>
              <a:ext uri="{FF2B5EF4-FFF2-40B4-BE49-F238E27FC236}">
                <a16:creationId xmlns:a16="http://schemas.microsoft.com/office/drawing/2014/main" id="{CF1C54A1-A6EA-4C65-9D3D-63A4C353D145}"/>
              </a:ext>
            </a:extLst>
          </p:cNvPr>
          <p:cNvPicPr/>
          <p:nvPr/>
        </p:nvPicPr>
        <p:blipFill rotWithShape="1">
          <a:blip r:embed="rId5" cstate="print">
            <a:extLst>
              <a:ext uri="{BEBA8EAE-BF5A-486C-A8C5-ECC9F3942E4B}">
                <a14:imgProps xmlns:a14="http://schemas.microsoft.com/office/drawing/2010/main">
                  <a14:imgLayer r:embed="rId6">
                    <a14:imgEffect>
                      <a14:backgroundRemoval t="15000" b="72315" l="10000" r="90000">
                        <a14:foregroundMark x1="40185" y1="71296" x2="48519" y2="73426"/>
                        <a14:foregroundMark x1="48519" y1="73426" x2="56852" y2="72407"/>
                        <a14:foregroundMark x1="56852" y1="72407" x2="61759" y2="69352"/>
                        <a14:foregroundMark x1="65926" y1="33333" x2="58889" y2="28241"/>
                        <a14:foregroundMark x1="58889" y1="28241" x2="50741" y2="26667"/>
                        <a14:foregroundMark x1="50741" y1="26667" x2="42222" y2="27870"/>
                        <a14:foregroundMark x1="42222" y1="27870" x2="36574" y2="30370"/>
                        <a14:foregroundMark x1="52685" y1="25556" x2="48148" y2="25463"/>
                        <a14:foregroundMark x1="51296" y1="25556" x2="45833" y2="26204"/>
                        <a14:foregroundMark x1="54630" y1="26574" x2="52407" y2="25648"/>
                        <a14:foregroundMark x1="52870" y1="25556" x2="54167" y2="25741"/>
                        <a14:foregroundMark x1="54630" y1="26296" x2="46389" y2="25463"/>
                        <a14:foregroundMark x1="46389" y1="25463" x2="43426" y2="26204"/>
                        <a14:foregroundMark x1="56944" y1="26389" x2="52037" y2="25370"/>
                        <a14:foregroundMark x1="54167" y1="26204" x2="46667" y2="26019"/>
                        <a14:foregroundMark x1="54722" y1="25833" x2="46759" y2="25741"/>
                        <a14:foregroundMark x1="46759" y1="25741" x2="45463" y2="26204"/>
                        <a14:foregroundMark x1="53148" y1="25278" x2="47222" y2="25278"/>
                        <a14:foregroundMark x1="68796" y1="15000" x2="68796" y2="15000"/>
                      </a14:backgroundRemoval>
                    </a14:imgEffect>
                  </a14:imgLayer>
                </a14:imgProps>
              </a:ext>
              <a:ext uri="{28A0092B-C50C-407E-A947-70E740481C1C}">
                <a14:useLocalDpi xmlns:a14="http://schemas.microsoft.com/office/drawing/2010/main" val="0"/>
              </a:ext>
            </a:extLst>
          </a:blip>
          <a:srcRect l="24687" t="24176" r="23870" b="23875"/>
          <a:stretch/>
        </p:blipFill>
        <p:spPr bwMode="auto">
          <a:xfrm>
            <a:off x="9027205" y="2870403"/>
            <a:ext cx="2819874" cy="2846885"/>
          </a:xfrm>
          <a:prstGeom prst="rect">
            <a:avLst/>
          </a:prstGeom>
          <a:noFill/>
          <a:ln>
            <a:noFill/>
          </a:ln>
          <a:extLst>
            <a:ext uri="{53640926-AAD7-44D8-BBD7-CCE9431645EC}">
              <a14:shadowObscured xmlns:a14="http://schemas.microsoft.com/office/drawing/2010/main"/>
            </a:ext>
          </a:extLst>
        </p:spPr>
      </p:pic>
      <p:sp>
        <p:nvSpPr>
          <p:cNvPr id="143" name="Slide Number Placeholder 3">
            <a:extLst>
              <a:ext uri="{FF2B5EF4-FFF2-40B4-BE49-F238E27FC236}">
                <a16:creationId xmlns:a16="http://schemas.microsoft.com/office/drawing/2014/main" id="{BBA96FD2-11D8-4BB0-946A-B478974A4A6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11.1A</a:t>
            </a:r>
          </a:p>
        </p:txBody>
      </p:sp>
    </p:spTree>
    <p:extLst>
      <p:ext uri="{BB962C8B-B14F-4D97-AF65-F5344CB8AC3E}">
        <p14:creationId xmlns:p14="http://schemas.microsoft.com/office/powerpoint/2010/main" val="3767795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515600" cy="41095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Final Voters of the Day</a:t>
            </a:r>
          </a:p>
          <a:p>
            <a:pPr>
              <a:lnSpc>
                <a:spcPct val="107000"/>
              </a:lnSpc>
              <a:spcBef>
                <a:spcPts val="0"/>
              </a:spcBef>
            </a:pPr>
            <a:r>
              <a:rPr lang="en-US" dirty="0"/>
              <a:t>If neither method is possible, an election clerk may stand at the end of the line to mark the last voter who is entitled to enter the polling place. </a:t>
            </a:r>
          </a:p>
          <a:p>
            <a:pPr>
              <a:lnSpc>
                <a:spcPct val="107000"/>
              </a:lnSpc>
              <a:spcBef>
                <a:spcPts val="0"/>
              </a:spcBef>
            </a:pPr>
            <a:r>
              <a:rPr lang="en-US" dirty="0"/>
              <a:t>Pleasantly, but firmly, turn away anyone who arrives after the last eligible voter. Lock the door once the last voter has voted and left the polling place</a:t>
            </a:r>
          </a:p>
          <a:p>
            <a:pPr>
              <a:lnSpc>
                <a:spcPct val="107000"/>
              </a:lnSpc>
              <a:spcBef>
                <a:spcPts val="0"/>
              </a:spcBef>
            </a:pPr>
            <a:r>
              <a:rPr lang="en-US" i="1" dirty="0"/>
              <a:t>Note: </a:t>
            </a:r>
            <a:r>
              <a:rPr lang="en-US" dirty="0"/>
              <a:t>Do not take down or remove any signage until the last voter has voted. All legally required signage must remain posted in the designated places under the Texas Election Code. </a:t>
            </a:r>
          </a:p>
          <a:p>
            <a:pPr marL="0" indent="0">
              <a:lnSpc>
                <a:spcPct val="107000"/>
              </a:lnSpc>
              <a:spcBef>
                <a:spcPts val="0"/>
              </a:spcBef>
              <a:buNone/>
            </a:pPr>
            <a:r>
              <a:rPr lang="en-US" b="1" dirty="0"/>
              <a:t>*The following steps may be done simultaneously</a:t>
            </a:r>
            <a:endParaRPr lang="en-US" dirty="0"/>
          </a:p>
          <a:p>
            <a:endParaRPr lang="en-US" dirty="0"/>
          </a:p>
        </p:txBody>
      </p:sp>
      <p:sp>
        <p:nvSpPr>
          <p:cNvPr id="143" name="Slide Number Placeholder 3">
            <a:extLst>
              <a:ext uri="{FF2B5EF4-FFF2-40B4-BE49-F238E27FC236}">
                <a16:creationId xmlns:a16="http://schemas.microsoft.com/office/drawing/2014/main" id="{C7CA0843-0784-471C-AA52-2B9BAE77D601}"/>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11.1A</a:t>
            </a:r>
          </a:p>
        </p:txBody>
      </p:sp>
    </p:spTree>
    <p:extLst>
      <p:ext uri="{BB962C8B-B14F-4D97-AF65-F5344CB8AC3E}">
        <p14:creationId xmlns:p14="http://schemas.microsoft.com/office/powerpoint/2010/main" val="2687539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290515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Preliminary Procedure for Hand-Counted Ballots</a:t>
            </a:r>
          </a:p>
          <a:p>
            <a:pPr>
              <a:lnSpc>
                <a:spcPct val="107000"/>
              </a:lnSpc>
              <a:spcBef>
                <a:spcPts val="0"/>
              </a:spcBef>
            </a:pPr>
            <a:r>
              <a:rPr lang="en-US" dirty="0"/>
              <a:t>Follow instructions provided by the authority conducting the election. If you do not have instructions, notify the authority conducting the election as soon as possible. </a:t>
            </a:r>
          </a:p>
          <a:p>
            <a:pPr marL="914400" lvl="1" indent="-457200">
              <a:lnSpc>
                <a:spcPct val="107000"/>
              </a:lnSpc>
              <a:buFont typeface="+mj-lt"/>
              <a:buAutoNum type="arabicPeriod"/>
            </a:pPr>
            <a:r>
              <a:rPr lang="en-US" dirty="0"/>
              <a:t>The presiding judge may tell the counting officers to start counting ballots if it is after 8 a.m. and there are more than 10 ballots in the box containing voted ballots.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11.1B</a:t>
            </a:r>
          </a:p>
        </p:txBody>
      </p:sp>
    </p:spTree>
    <p:extLst>
      <p:ext uri="{BB962C8B-B14F-4D97-AF65-F5344CB8AC3E}">
        <p14:creationId xmlns:p14="http://schemas.microsoft.com/office/powerpoint/2010/main" val="179805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03339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Preliminary Procedure for Hand-Counted Ballots</a:t>
            </a:r>
          </a:p>
          <a:p>
            <a:pPr lvl="2">
              <a:lnSpc>
                <a:spcPct val="107000"/>
              </a:lnSpc>
            </a:pPr>
            <a:r>
              <a:rPr lang="en-US" dirty="0"/>
              <a:t>If the counting of ballots has not yet started, it must start at 7 p.m. or when the polls close, whichever is later, and continue without interruption until all ballots are counted. </a:t>
            </a:r>
          </a:p>
          <a:p>
            <a:pPr lvl="2">
              <a:lnSpc>
                <a:spcPct val="107000"/>
              </a:lnSpc>
            </a:pPr>
            <a:r>
              <a:rPr lang="en-US" dirty="0"/>
              <a:t>Each counting team must consist of at least two people. </a:t>
            </a:r>
          </a:p>
          <a:p>
            <a:pPr lvl="2">
              <a:lnSpc>
                <a:spcPct val="107000"/>
              </a:lnSpc>
            </a:pPr>
            <a:r>
              <a:rPr lang="en-US" dirty="0"/>
              <a:t>If counting will be conducted at the polling place while polls are open, counting activities should occur in a separate room in the polling place.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11.1B</a:t>
            </a:r>
          </a:p>
        </p:txBody>
      </p:sp>
    </p:spTree>
    <p:extLst>
      <p:ext uri="{BB962C8B-B14F-4D97-AF65-F5344CB8AC3E}">
        <p14:creationId xmlns:p14="http://schemas.microsoft.com/office/powerpoint/2010/main" val="1025195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92426-5981-794A-47F5-2CA79570BD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14E4BD9-28BA-141D-6A32-6F784B3B7AF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7D5780B-A05B-C7A0-DED8-920F86B87C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13D419-AAEC-EF0C-F4B1-8748F4D73A4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54DF49-82E3-B784-FFB5-72AFC7EBD2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B8BF59-B8B9-1FF6-103D-0A78F447B2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B2FD83-83E3-13E2-EA73-69F226C54E8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12D8E7-8C99-32A6-D10B-4420264323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70784F7-F1B4-63AC-B87B-0F5110101D6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BFCA2B-12BA-5D67-2222-5B27D3FD262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7038605-D628-8849-D0B7-B86C1E2A98D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850D8C2-3112-A67A-6DA2-9A97D8B999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F65DE8-38F6-4C86-BA1C-CF0A538C62A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F45D130-5911-0DA3-BE1C-008813D682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9D9D48-25AB-FF4B-44C0-D3C2AF79EC1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589F988-3F7A-E2DE-72A8-57382D8D8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56B3DC0-FA66-AED9-84D8-FAF56D4A1B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53F133B-247E-FF68-7F71-67C7115F76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023F350-C2B6-5C1A-A5BB-D15B562BFA8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3F25DAC-2028-E38F-38B5-E883BC4E4F2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E0E20BF-62D8-33B0-082C-0318D62788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1C096B3-1B99-F844-49BD-5FAC0B7763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77B95-FD23-782D-424F-770E3C4A3C9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2E5D457-9BE2-C29F-D0FD-CA69126C9A2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4E6B13A-92A6-5F3C-4C38-1D07AB7624F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2501E9A-A74A-2C40-E427-5B0EE27A367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E38BC11-A5B8-CC6A-A832-11246364D64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0AC867-C07E-6C2C-2302-B3B56A427F5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576171C-877F-952C-0FD6-3D5929153A1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E1C4C39-CE49-3071-BD4D-E20F2C3E715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1AA861-45A3-4327-6C93-CA5374531A7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094E89E-F013-5589-02EB-44FE9A34A7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D55015F-EA60-D749-7419-9CEEE07A04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D587678-753A-1F11-F975-0F1F0DE211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04B9C8-1047-CB03-3A20-E3692538B5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0C37A1-997B-0AF8-BCF6-D3B2EC909BB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6EE511-4D76-BC47-49FA-2D282F16226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4955166-D8E0-84D1-A9BC-C4B4C00B19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F06D5D6-6AEA-75FD-664B-4511B6A87FD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BDC0D58-1682-0787-5ADA-562AAC604F9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99B1C-0C97-54E7-5373-BA90D6CA1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EB221D-9959-6558-B3E8-A9C412C16F5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0FD938-AAB3-7443-DE3D-5E106920523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BFF1E7-C2EA-AAD9-AEC3-748649CED8D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A527B2F-7F19-E67D-0AB6-B443AD8F188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123A36A-6716-5F46-B16E-CA32FEF45B3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C4DCEF3-ADE3-D1D5-0BF4-B636AD05C82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66577FE-B55D-E8F8-FCFA-DBD7DAD8D20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5D74BE8-B73C-E5C7-B815-6F484F0FFC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70ABBFA-E115-23D0-5339-30961FFFE12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C3FDF2-BF75-7A9E-120A-756D15E044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453EA6-6D70-6D2A-952B-D977ECCB996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0ACE114-B4D3-8D94-35EB-35216DCE13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693550-F949-3FEB-67FE-222081C12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8026D71-1274-4AFE-2165-C077B59E8C3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35604D-B130-1514-643D-BA4833E67E0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13E5DF-94F9-F35D-2A9B-E83364BD1BD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6696C8C-D67E-054E-3EB2-26551E208F4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E662130-6833-8AAD-F13D-4B6A8213A5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284464-5143-0B05-4106-78AEEBC210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D40B32-1685-A526-B0F6-8F661766EE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A9DF2D-8A11-2852-49EA-B05C7CF58C8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325893-81FA-57F5-8F49-A9680021F5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AEB21EE-C537-4168-18D6-6CC44A6434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89645BD-6B3F-8861-3EEF-B8025B09DB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8F4B5D-6E1F-9FB1-71FD-C9CAC958B7D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789EA87-EE46-4E9F-CF87-32977886FF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AEB7-8138-08FF-01FC-C5383C6DE25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D57884A-7AE4-AAF9-9F6B-53FCABA8AE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E6F01C5-8E13-D509-2310-B1F5F786AEC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CEFC27-105B-C364-3ADE-735FFF9B2C7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05A56A-9CDE-B127-7799-5B3D2AE0E3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BEFF148-FBA5-F5B0-9CFC-53E0676CD56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40EC1-F1AD-361D-66A0-3462012539C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3CA482A-05C9-A17A-FAC0-C1CCB800424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7E8E525-D144-B947-F243-BCB0D639262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12DD798-9678-A4D9-B467-6534A2549A7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1C1F7F8-7453-E87E-02CB-579E28D7279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BF307C-F3DA-01F1-D53B-AA616033519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BAB1A3-3212-9C4D-F05A-985EBDF4156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AFD9A86-CBBF-3AB6-A014-F2E230B2D6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35AB6F2-CCB9-F546-2D2B-6CAADE130E0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1AE499B-E242-BBF6-BC30-D837DCCE40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8CE9582-67C4-9232-F2CA-6515A277B5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BCA1E49-59C8-CF6C-89C8-CFE26C8B82A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0985D1-C8EE-BF85-AAEE-5A80EDAEB7A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A7EC61E-DE2A-82A6-138E-CF1FB1EF99D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E416BD-0996-208B-BFE0-EAB61E33423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91F7ACB-C66D-CEE5-A16A-93D3CB243A9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4BA6E75-8396-A6FA-0F02-B3CCE39018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9893B15-4E2E-912C-0B61-E096BA2A1B8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B4D0F01-486F-D850-9548-9573A98FA00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8BD7C8C-0344-BB80-E35C-E3EE988AA35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9E09CC2-10EB-E3ED-D6CC-DDE880AA160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3CD6F60-65FB-CD51-A357-284E5FF11B4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DE71386-32BB-4D7B-27B9-61746B4D709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8886D6-6B40-6E0E-89BC-5152E981060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1CCB271-3E4B-67B5-3327-BC70AFF650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EBC4413-AA69-4864-B1AF-D2593B7C7A2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82D2A91-0C0A-C8F5-5E1D-32F978E458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6C21043-0315-5756-A44E-B262825A763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B63995E-E8D3-D639-3AE5-9F4A9976CB8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0F91EBE-CB71-9D09-E07D-8886EDBF985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043CD85-B1F4-B9FB-1963-5717CDC6D8F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B6EF8-984F-A14E-271B-7F36B767FB3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21FD1E1-74EF-266A-EBC8-6A4CA86DFEA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36E5559-FCBA-7B85-6C8D-7316F822CE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44518F-6BD3-7C14-03AD-50EE89FB95B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30F6A34-490C-D8D7-7EDC-6091F547DD4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0D1DFEB-E3DB-FACC-BED2-A3BF599A335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6CE569-B65D-C4C5-CA04-ABB5DB80916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02B4BB-1838-DB15-730C-7550CBB39F2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D87034-20AF-F606-DAAA-37EF0353A56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365CA19-D9E4-131B-A7AC-9DD544A1AB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4E88170-7663-E635-08A6-48967F1E138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738058-ABA9-2BE7-8D8B-5FEEA84732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D43C25C-960D-328C-2FC4-5D893E3601D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10F9DC-599A-0F46-1864-E01FBFB3383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523527-AC1A-0633-9E32-3E6967168BD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195522A-AC0D-7A8E-854A-AF68ADC401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DC91FC-4FDB-DD53-E84E-A54E76E8191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81DEA7C-ACC8-94D5-D67C-5E2B2A48C07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1FAC245-42EE-ACE0-BC3E-4142C508F3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12DEC2F-FDE2-835E-C4CF-2D8B58B385C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D4B94F-71D0-D81F-892A-F8FDC366B9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523197A-BCEC-BC7C-3E99-250379BE788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B541F9C-45FD-FA50-1C86-72B9F66B3BA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E95F31-EA44-D638-B1CC-B4B0B4806D9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5961DCC-5D68-5187-A050-4D34DC9760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88CCE1-CD02-753E-4C91-3C0445411BF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F8D4B1D-245E-F39B-B43A-9177DA47E4D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50FA5DB-F2D1-B0F6-D6A0-7CCDB3A7076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7EFCB27-880D-C44C-5CDC-035C01EE5A3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3ABED49-D760-A813-A90B-979A48F3597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63266AF-5738-B279-2AD8-98CB3472552D}"/>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4AC44B01-A66D-255F-3ED2-59E9721769A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6B957D42-C8E3-4ED9-95BD-2F1F528F2E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11</a:t>
            </a:fld>
            <a:endParaRPr lang="en-US" dirty="0">
              <a:solidFill>
                <a:schemeClr val="tx1"/>
              </a:solidFill>
              <a:latin typeface="Calibri" panose="020F0502020204030204"/>
            </a:endParaRPr>
          </a:p>
        </p:txBody>
      </p:sp>
      <p:sp>
        <p:nvSpPr>
          <p:cNvPr id="144" name="Title 3">
            <a:extLst>
              <a:ext uri="{FF2B5EF4-FFF2-40B4-BE49-F238E27FC236}">
                <a16:creationId xmlns:a16="http://schemas.microsoft.com/office/drawing/2014/main" id="{B969BC47-6FDB-4055-B3E8-36592FF8E9DB}"/>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(Check-In Stations)</a:t>
            </a:r>
            <a:endParaRPr lang="en-US" dirty="0"/>
          </a:p>
        </p:txBody>
      </p:sp>
      <p:sp>
        <p:nvSpPr>
          <p:cNvPr id="145" name="Content Placeholder 2">
            <a:extLst>
              <a:ext uri="{FF2B5EF4-FFF2-40B4-BE49-F238E27FC236}">
                <a16:creationId xmlns:a16="http://schemas.microsoft.com/office/drawing/2014/main" id="{B42C6860-E27C-40A4-8456-FBB773DC9791}"/>
              </a:ext>
            </a:extLst>
          </p:cNvPr>
          <p:cNvSpPr txBox="1">
            <a:spLocks/>
          </p:cNvSpPr>
          <p:nvPr/>
        </p:nvSpPr>
        <p:spPr>
          <a:xfrm>
            <a:off x="817759" y="2865779"/>
            <a:ext cx="10536041" cy="296927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ePollbook and MiFi</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buFont typeface="+mj-lt"/>
              <a:buAutoNum type="arabicPeriod"/>
            </a:pPr>
            <a:r>
              <a:rPr lang="en-US" dirty="0"/>
              <a:t>Suspend the polls.</a:t>
            </a:r>
          </a:p>
          <a:p>
            <a:pPr marL="914400" lvl="1" indent="-457200">
              <a:lnSpc>
                <a:spcPct val="107000"/>
              </a:lnSpc>
              <a:buFont typeface="+mj-lt"/>
              <a:buAutoNum type="arabicPeriod"/>
            </a:pPr>
            <a:r>
              <a:rPr lang="en-US" dirty="0"/>
              <a:t>Power off each ePollbook and secure in a designated area. </a:t>
            </a:r>
          </a:p>
        </p:txBody>
      </p:sp>
    </p:spTree>
    <p:extLst>
      <p:ext uri="{BB962C8B-B14F-4D97-AF65-F5344CB8AC3E}">
        <p14:creationId xmlns:p14="http://schemas.microsoft.com/office/powerpoint/2010/main" val="2870523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296927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Preliminary Procedure for Hand-Counted Ballots</a:t>
            </a:r>
          </a:p>
          <a:p>
            <a:pPr lvl="2">
              <a:lnSpc>
                <a:spcPct val="107000"/>
              </a:lnSpc>
            </a:pPr>
            <a:r>
              <a:rPr lang="en-US" dirty="0"/>
              <a:t>It is important to physically separate the area in which ballots are counted from the area in which voters are voting to prevent counting activities from interfering with voting activities and to prevent the release of results before the time polls close.</a:t>
            </a:r>
          </a:p>
          <a:p>
            <a:pPr marL="914400" lvl="1" indent="-457200">
              <a:lnSpc>
                <a:spcPct val="107000"/>
              </a:lnSpc>
              <a:buFont typeface="+mj-lt"/>
              <a:buAutoNum type="arabicPeriod" startAt="2"/>
            </a:pPr>
            <a:r>
              <a:rPr lang="en-US" dirty="0"/>
              <a:t>Three original tally lists are required. These tally lists should be completely filled out and include the following:</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11.1B</a:t>
            </a:r>
          </a:p>
        </p:txBody>
      </p:sp>
    </p:spTree>
    <p:extLst>
      <p:ext uri="{BB962C8B-B14F-4D97-AF65-F5344CB8AC3E}">
        <p14:creationId xmlns:p14="http://schemas.microsoft.com/office/powerpoint/2010/main" val="1905165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22575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Preliminary Procedure for Hand-Counted Ballots</a:t>
            </a:r>
          </a:p>
          <a:p>
            <a:pPr lvl="2">
              <a:lnSpc>
                <a:spcPct val="107000"/>
              </a:lnSpc>
            </a:pPr>
            <a:r>
              <a:rPr lang="en-US" dirty="0"/>
              <a:t>Names and offices of candidates and/or propositions;</a:t>
            </a:r>
          </a:p>
          <a:p>
            <a:pPr lvl="2">
              <a:lnSpc>
                <a:spcPct val="107000"/>
              </a:lnSpc>
            </a:pPr>
            <a:r>
              <a:rPr lang="en-US" dirty="0"/>
              <a:t>Date;</a:t>
            </a:r>
          </a:p>
          <a:p>
            <a:pPr lvl="2">
              <a:lnSpc>
                <a:spcPct val="107000"/>
              </a:lnSpc>
            </a:pPr>
            <a:r>
              <a:rPr lang="en-US" dirty="0"/>
              <a:t>Precinct number;</a:t>
            </a:r>
          </a:p>
          <a:p>
            <a:pPr lvl="2">
              <a:lnSpc>
                <a:spcPct val="107000"/>
              </a:lnSpc>
            </a:pPr>
            <a:r>
              <a:rPr lang="en-US" dirty="0"/>
              <a:t>Type of election;</a:t>
            </a:r>
          </a:p>
          <a:p>
            <a:pPr lvl="2">
              <a:lnSpc>
                <a:spcPct val="107000"/>
              </a:lnSpc>
            </a:pPr>
            <a:r>
              <a:rPr lang="en-US" dirty="0"/>
              <a:t>Name of presiding judge; and</a:t>
            </a:r>
          </a:p>
          <a:p>
            <a:pPr lvl="2">
              <a:lnSpc>
                <a:spcPct val="107000"/>
              </a:lnSpc>
            </a:pPr>
            <a:r>
              <a:rPr lang="en-US" dirty="0"/>
              <a:t>Signature of the person keeping the tally list.</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11.1B</a:t>
            </a:r>
          </a:p>
        </p:txBody>
      </p:sp>
    </p:spTree>
    <p:extLst>
      <p:ext uri="{BB962C8B-B14F-4D97-AF65-F5344CB8AC3E}">
        <p14:creationId xmlns:p14="http://schemas.microsoft.com/office/powerpoint/2010/main" val="2251606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296927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Preliminary Procedure for Hand-Counted Ballots</a:t>
            </a:r>
          </a:p>
          <a:p>
            <a:pPr marL="914400" lvl="1" indent="-457200">
              <a:lnSpc>
                <a:spcPct val="107000"/>
              </a:lnSpc>
              <a:buFont typeface="+mj-lt"/>
              <a:buAutoNum type="arabicPeriod" startAt="3"/>
            </a:pPr>
            <a:r>
              <a:rPr lang="en-US" dirty="0"/>
              <a:t>Before the counting begins, Ballot Box No. 3 should be inspected to ensure that it is empty. It should then be locked and remain locked (except as authorized by the presiding judge) and within view of the counting officers.</a:t>
            </a:r>
          </a:p>
          <a:p>
            <a:pPr marL="914400" lvl="1" indent="-457200">
              <a:lnSpc>
                <a:spcPct val="107000"/>
              </a:lnSpc>
              <a:buFont typeface="+mj-lt"/>
              <a:buAutoNum type="arabicPeriod" startAt="3"/>
            </a:pPr>
            <a:r>
              <a:rPr lang="en-US" dirty="0"/>
              <a:t>No marks should be made on any ballot by an election officer, except that if a ballot is not counted, an election officer must indicate on the back of the ballot the reason for not counting it.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11.1B</a:t>
            </a:r>
          </a:p>
        </p:txBody>
      </p:sp>
    </p:spTree>
    <p:extLst>
      <p:ext uri="{BB962C8B-B14F-4D97-AF65-F5344CB8AC3E}">
        <p14:creationId xmlns:p14="http://schemas.microsoft.com/office/powerpoint/2010/main" val="2570516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290515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Preliminary Procedure for Hand-Counted Ballots</a:t>
            </a:r>
          </a:p>
          <a:p>
            <a:pPr marL="914400" lvl="1" indent="-457200">
              <a:lnSpc>
                <a:spcPct val="107000"/>
              </a:lnSpc>
              <a:buFont typeface="+mj-lt"/>
              <a:buAutoNum type="arabicPeriod" startAt="5"/>
            </a:pPr>
            <a:r>
              <a:rPr lang="en-US" dirty="0"/>
              <a:t>A member of a counting team may not be replaced after vote tallying is begun unless each existing discrepancy among the three tally lists is corrected before the replacement is made. If a counting officer is replaced on a counting team after the tallying is begun, the officer to be replaced must certify the accuracy of the list the officer has kept, as of the time of the replacement, by signing the list at that time.</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11.1B</a:t>
            </a:r>
          </a:p>
        </p:txBody>
      </p:sp>
    </p:spTree>
    <p:extLst>
      <p:ext uri="{BB962C8B-B14F-4D97-AF65-F5344CB8AC3E}">
        <p14:creationId xmlns:p14="http://schemas.microsoft.com/office/powerpoint/2010/main" val="2855927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Counting Procedure for Hand-Counted Ballots</a:t>
            </a:r>
          </a:p>
          <a:p>
            <a:pPr marL="457200" lvl="0" indent="-457200">
              <a:lnSpc>
                <a:spcPct val="107000"/>
              </a:lnSpc>
              <a:spcBef>
                <a:spcPts val="0"/>
              </a:spcBef>
              <a:buFont typeface="+mj-lt"/>
              <a:buAutoNum type="arabicPeriod"/>
            </a:pPr>
            <a:r>
              <a:rPr lang="en-US" dirty="0"/>
              <a:t>The counting officers should open the ballot box containing voted ballots as soon as it is received.</a:t>
            </a:r>
          </a:p>
          <a:p>
            <a:pPr marL="457200" lvl="0" indent="-457200">
              <a:lnSpc>
                <a:spcPct val="107000"/>
              </a:lnSpc>
              <a:spcBef>
                <a:spcPts val="0"/>
              </a:spcBef>
              <a:buFont typeface="+mj-lt"/>
              <a:buAutoNum type="arabicPeriod"/>
            </a:pPr>
            <a:r>
              <a:rPr lang="en-US" dirty="0"/>
              <a:t>Provisional ballot envelopes, if any, must be separated from the ballots and placed in Ballot Box No. 4.   </a:t>
            </a:r>
          </a:p>
          <a:p>
            <a:pPr marL="457200" lvl="0" indent="-457200">
              <a:lnSpc>
                <a:spcPct val="107000"/>
              </a:lnSpc>
              <a:spcBef>
                <a:spcPts val="0"/>
              </a:spcBef>
              <a:buFont typeface="+mj-lt"/>
              <a:buAutoNum type="arabicPeriod"/>
            </a:pPr>
            <a:r>
              <a:rPr lang="en-US" dirty="0"/>
              <a:t>The officer designated as the caller should remove the ballots from the ballot box.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11.1C</a:t>
            </a:r>
          </a:p>
        </p:txBody>
      </p:sp>
    </p:spTree>
    <p:extLst>
      <p:ext uri="{BB962C8B-B14F-4D97-AF65-F5344CB8AC3E}">
        <p14:creationId xmlns:p14="http://schemas.microsoft.com/office/powerpoint/2010/main" val="1577339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734704"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Counting Procedure for Hand-Counted Ballots</a:t>
            </a:r>
          </a:p>
          <a:p>
            <a:pPr marL="457200" lvl="0" indent="-457200">
              <a:lnSpc>
                <a:spcPct val="107000"/>
              </a:lnSpc>
              <a:spcBef>
                <a:spcPts val="0"/>
              </a:spcBef>
              <a:buFont typeface="+mj-lt"/>
              <a:buAutoNum type="arabicPeriod" startAt="4"/>
            </a:pPr>
            <a:r>
              <a:rPr lang="en-US" dirty="0"/>
              <a:t>The caller must read and distinctly announce, to the officers keeping the tally lists (the talliers), each name of a candidate or proposition for which there is a vote. </a:t>
            </a:r>
          </a:p>
          <a:p>
            <a:pPr lvl="1">
              <a:lnSpc>
                <a:spcPct val="107000"/>
              </a:lnSpc>
              <a:spcBef>
                <a:spcPts val="0"/>
              </a:spcBef>
            </a:pPr>
            <a:r>
              <a:rPr lang="en-US" dirty="0"/>
              <a:t>The failure of a voter to mark his or her ballot in strict conformity with the law does not invalidate the ballot. </a:t>
            </a:r>
          </a:p>
          <a:p>
            <a:pPr lvl="1">
              <a:lnSpc>
                <a:spcPct val="107000"/>
              </a:lnSpc>
              <a:spcBef>
                <a:spcPts val="0"/>
              </a:spcBef>
            </a:pPr>
            <a:r>
              <a:rPr lang="en-US" dirty="0"/>
              <a:t>The failure of a voter to vote a full ballot does not invalidate the ballot. </a:t>
            </a:r>
          </a:p>
          <a:p>
            <a:pPr lvl="1">
              <a:lnSpc>
                <a:spcPct val="107000"/>
              </a:lnSpc>
              <a:spcBef>
                <a:spcPts val="0"/>
              </a:spcBef>
            </a:pPr>
            <a:r>
              <a:rPr lang="en-US" dirty="0"/>
              <a:t>A ballot must be counted on all races and propositions where the intent of the voter is clearly ascertainable, except where the law expressly prohibits the counting of the ballot.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11.1C</a:t>
            </a:r>
          </a:p>
        </p:txBody>
      </p:sp>
    </p:spTree>
    <p:extLst>
      <p:ext uri="{BB962C8B-B14F-4D97-AF65-F5344CB8AC3E}">
        <p14:creationId xmlns:p14="http://schemas.microsoft.com/office/powerpoint/2010/main" val="1948310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Counting Procedure for Hand-Counted Ballots</a:t>
            </a:r>
          </a:p>
          <a:p>
            <a:pPr lvl="1">
              <a:lnSpc>
                <a:spcPct val="107000"/>
              </a:lnSpc>
              <a:spcBef>
                <a:spcPts val="0"/>
              </a:spcBef>
            </a:pPr>
            <a:r>
              <a:rPr lang="en-US" dirty="0"/>
              <a:t>If a provisional ballot is found outside a provisional ballot affidavit envelope, the ballot must not be counted.</a:t>
            </a:r>
          </a:p>
          <a:p>
            <a:pPr marL="457200" lvl="0" indent="-457200">
              <a:lnSpc>
                <a:spcPct val="107000"/>
              </a:lnSpc>
              <a:spcBef>
                <a:spcPts val="0"/>
              </a:spcBef>
              <a:buFont typeface="+mj-lt"/>
              <a:buAutoNum type="arabicPeriod" startAt="5"/>
            </a:pPr>
            <a:r>
              <a:rPr lang="en-US" dirty="0"/>
              <a:t>As each vote is read, a tally mark is made by the corresponding name or number on the tally lists. </a:t>
            </a:r>
          </a:p>
          <a:p>
            <a:pPr marL="457200" lvl="0" indent="-457200">
              <a:lnSpc>
                <a:spcPct val="107000"/>
              </a:lnSpc>
              <a:spcBef>
                <a:spcPts val="0"/>
              </a:spcBef>
              <a:buFont typeface="+mj-lt"/>
              <a:buAutoNum type="arabicPeriod" startAt="5"/>
            </a:pPr>
            <a:r>
              <a:rPr lang="en-US" dirty="0"/>
              <a:t>The tally lists should be compared periodically and any errors or discrepancies corrected. If a discrepancy is discovered, the ballots must be recounted and the necessary corrections must be made on the lists.</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11.1C</a:t>
            </a:r>
          </a:p>
        </p:txBody>
      </p:sp>
    </p:spTree>
    <p:extLst>
      <p:ext uri="{BB962C8B-B14F-4D97-AF65-F5344CB8AC3E}">
        <p14:creationId xmlns:p14="http://schemas.microsoft.com/office/powerpoint/2010/main" val="3510699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897990"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Counting Procedure for Hand-Counted Ballots</a:t>
            </a:r>
          </a:p>
          <a:p>
            <a:pPr marL="457200" lvl="0" indent="-457200">
              <a:lnSpc>
                <a:spcPct val="107000"/>
              </a:lnSpc>
              <a:spcBef>
                <a:spcPts val="0"/>
              </a:spcBef>
              <a:buFont typeface="+mj-lt"/>
              <a:buAutoNum type="arabicPeriod" startAt="7"/>
            </a:pPr>
            <a:r>
              <a:rPr lang="en-US" dirty="0"/>
              <a:t>When the caller has completely read and announced all the votes on the ballot, he or she deposits the ballot in Ballot Box No. 3. </a:t>
            </a:r>
          </a:p>
          <a:p>
            <a:pPr marL="457200" lvl="0" indent="-457200">
              <a:lnSpc>
                <a:spcPct val="107000"/>
              </a:lnSpc>
              <a:spcBef>
                <a:spcPts val="0"/>
              </a:spcBef>
              <a:buFont typeface="+mj-lt"/>
              <a:buAutoNum type="arabicPeriod" startAt="7"/>
            </a:pPr>
            <a:r>
              <a:rPr lang="en-US" dirty="0"/>
              <a:t>Any voted ballot that is not counted is also deposited in Ballot Box No. 3 with an indication on the back of the ballot as to the reason. </a:t>
            </a:r>
          </a:p>
          <a:p>
            <a:pPr lvl="1">
              <a:lnSpc>
                <a:spcPct val="107000"/>
              </a:lnSpc>
              <a:spcBef>
                <a:spcPts val="0"/>
              </a:spcBef>
            </a:pPr>
            <a:r>
              <a:rPr lang="en-US" dirty="0"/>
              <a:t>An individual vote is not counted if:</a:t>
            </a:r>
          </a:p>
          <a:p>
            <a:pPr lvl="2">
              <a:lnSpc>
                <a:spcPct val="107000"/>
              </a:lnSpc>
              <a:spcBef>
                <a:spcPts val="0"/>
              </a:spcBef>
              <a:buFont typeface="Courier New" panose="02070309020205020404" pitchFamily="49" charset="0"/>
              <a:buChar char="o"/>
            </a:pPr>
            <a:r>
              <a:rPr lang="en-US" dirty="0"/>
              <a:t>The intent of the voter cannot be determined. </a:t>
            </a:r>
          </a:p>
          <a:p>
            <a:pPr lvl="2">
              <a:lnSpc>
                <a:spcPct val="107000"/>
              </a:lnSpc>
              <a:spcBef>
                <a:spcPts val="0"/>
              </a:spcBef>
              <a:buFont typeface="Courier New" panose="02070309020205020404" pitchFamily="49" charset="0"/>
              <a:buChar char="o"/>
            </a:pPr>
            <a:r>
              <a:rPr lang="en-US" dirty="0"/>
              <a:t>The voter marked more than one candidate for one race, except in municipal, school board, or other political subdivision elections where it is possible to vote for more than one candidate in the same race.</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11.1C</a:t>
            </a:r>
          </a:p>
        </p:txBody>
      </p:sp>
    </p:spTree>
    <p:extLst>
      <p:ext uri="{BB962C8B-B14F-4D97-AF65-F5344CB8AC3E}">
        <p14:creationId xmlns:p14="http://schemas.microsoft.com/office/powerpoint/2010/main" val="815219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409067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Counting Procedure for Hand-Counted Ballots</a:t>
            </a:r>
          </a:p>
          <a:p>
            <a:pPr lvl="2">
              <a:lnSpc>
                <a:spcPct val="107000"/>
              </a:lnSpc>
              <a:spcBef>
                <a:spcPts val="0"/>
              </a:spcBef>
              <a:buFont typeface="Courier New" panose="02070309020205020404" pitchFamily="49" charset="0"/>
              <a:buChar char="o"/>
            </a:pPr>
            <a:r>
              <a:rPr lang="en-US" dirty="0"/>
              <a:t>The voter used a sticker or rubber stamp with the name of a write-in candidate printed or written on it.</a:t>
            </a:r>
          </a:p>
          <a:p>
            <a:pPr lvl="2">
              <a:lnSpc>
                <a:spcPct val="107000"/>
              </a:lnSpc>
              <a:spcBef>
                <a:spcPts val="0"/>
              </a:spcBef>
              <a:buFont typeface="Courier New" panose="02070309020205020404" pitchFamily="49" charset="0"/>
              <a:buChar char="o"/>
            </a:pPr>
            <a:r>
              <a:rPr lang="en-US" dirty="0"/>
              <a:t>A November general election, city council officer elections, an independent and common school district trustee election, special elections for state representative and state senator, or other elections where declaration of write-in is required and the voter writes in the name of a person whose name is not on the List of Declared Write-In Candidates. </a:t>
            </a:r>
          </a:p>
          <a:p>
            <a:pPr lvl="2">
              <a:lnSpc>
                <a:spcPct val="107000"/>
              </a:lnSpc>
              <a:spcBef>
                <a:spcPts val="0"/>
              </a:spcBef>
              <a:buFont typeface="Courier New" panose="02070309020205020404" pitchFamily="49" charset="0"/>
              <a:buChar char="o"/>
            </a:pPr>
            <a:r>
              <a:rPr lang="en-US" dirty="0"/>
              <a:t>The election is a runoff election and the vote is a write-in. </a:t>
            </a:r>
          </a:p>
          <a:p>
            <a:pPr marL="914400" lvl="1" indent="-457200">
              <a:lnSpc>
                <a:spcPct val="107000"/>
              </a:lnSpc>
              <a:buFont typeface="+mj-lt"/>
              <a:buAutoNum type="arabicPeriod"/>
            </a:pPr>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11.1C</a:t>
            </a:r>
          </a:p>
        </p:txBody>
      </p:sp>
    </p:spTree>
    <p:extLst>
      <p:ext uri="{BB962C8B-B14F-4D97-AF65-F5344CB8AC3E}">
        <p14:creationId xmlns:p14="http://schemas.microsoft.com/office/powerpoint/2010/main" val="1916018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409067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Counting Procedure for Hand-Counted Ballots</a:t>
            </a:r>
          </a:p>
          <a:p>
            <a:pPr lvl="2">
              <a:lnSpc>
                <a:spcPct val="107000"/>
              </a:lnSpc>
              <a:spcBef>
                <a:spcPts val="0"/>
              </a:spcBef>
              <a:buFont typeface="Courier New" panose="02070309020205020404" pitchFamily="49" charset="0"/>
              <a:buChar char="o"/>
            </a:pPr>
            <a:r>
              <a:rPr lang="en-US" dirty="0"/>
              <a:t>The voter used a sticker or rubber stamp with the name of a write-in candidate printed or written on it.</a:t>
            </a:r>
          </a:p>
          <a:p>
            <a:pPr lvl="2">
              <a:lnSpc>
                <a:spcPct val="107000"/>
              </a:lnSpc>
              <a:spcBef>
                <a:spcPts val="0"/>
              </a:spcBef>
              <a:buFont typeface="Courier New" panose="02070309020205020404" pitchFamily="49" charset="0"/>
              <a:buChar char="o"/>
            </a:pPr>
            <a:r>
              <a:rPr lang="en-US" dirty="0"/>
              <a:t>A November general election, city council officer elections, an independent and common school district trustee election, special elections for state representative and state senator, or other elections where declaration of write-in is required and the voter writes in the name of a person whose name is not on the List of Declared Write-In Candidates. </a:t>
            </a:r>
          </a:p>
          <a:p>
            <a:pPr lvl="2">
              <a:lnSpc>
                <a:spcPct val="107000"/>
              </a:lnSpc>
              <a:spcBef>
                <a:spcPts val="0"/>
              </a:spcBef>
              <a:buFont typeface="Courier New" panose="02070309020205020404" pitchFamily="49" charset="0"/>
              <a:buChar char="o"/>
            </a:pPr>
            <a:r>
              <a:rPr lang="en-US" dirty="0"/>
              <a:t>The election is a runoff election and the vote is a write-in. </a:t>
            </a:r>
          </a:p>
          <a:p>
            <a:pPr marL="914400" lvl="1" indent="-457200">
              <a:lnSpc>
                <a:spcPct val="107000"/>
              </a:lnSpc>
              <a:buFont typeface="+mj-lt"/>
              <a:buAutoNum type="arabicPeriod"/>
            </a:pPr>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11.1C</a:t>
            </a:r>
          </a:p>
        </p:txBody>
      </p:sp>
    </p:spTree>
    <p:extLst>
      <p:ext uri="{BB962C8B-B14F-4D97-AF65-F5344CB8AC3E}">
        <p14:creationId xmlns:p14="http://schemas.microsoft.com/office/powerpoint/2010/main" val="1829833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92426-5981-794A-47F5-2CA79570BD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14E4BD9-28BA-141D-6A32-6F784B3B7AF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7D5780B-A05B-C7A0-DED8-920F86B87C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13D419-AAEC-EF0C-F4B1-8748F4D73A4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54DF49-82E3-B784-FFB5-72AFC7EBD2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B8BF59-B8B9-1FF6-103D-0A78F447B2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B2FD83-83E3-13E2-EA73-69F226C54E8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12D8E7-8C99-32A6-D10B-4420264323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70784F7-F1B4-63AC-B87B-0F5110101D6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BFCA2B-12BA-5D67-2222-5B27D3FD262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7038605-D628-8849-D0B7-B86C1E2A98D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850D8C2-3112-A67A-6DA2-9A97D8B999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F65DE8-38F6-4C86-BA1C-CF0A538C62A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F45D130-5911-0DA3-BE1C-008813D682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9D9D48-25AB-FF4B-44C0-D3C2AF79EC1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589F988-3F7A-E2DE-72A8-57382D8D8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56B3DC0-FA66-AED9-84D8-FAF56D4A1B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53F133B-247E-FF68-7F71-67C7115F76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023F350-C2B6-5C1A-A5BB-D15B562BFA8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3F25DAC-2028-E38F-38B5-E883BC4E4F2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E0E20BF-62D8-33B0-082C-0318D62788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1C096B3-1B99-F844-49BD-5FAC0B7763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77B95-FD23-782D-424F-770E3C4A3C9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2E5D457-9BE2-C29F-D0FD-CA69126C9A2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4E6B13A-92A6-5F3C-4C38-1D07AB7624F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2501E9A-A74A-2C40-E427-5B0EE27A367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E38BC11-A5B8-CC6A-A832-11246364D64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0AC867-C07E-6C2C-2302-B3B56A427F5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576171C-877F-952C-0FD6-3D5929153A1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E1C4C39-CE49-3071-BD4D-E20F2C3E715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1AA861-45A3-4327-6C93-CA5374531A7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094E89E-F013-5589-02EB-44FE9A34A7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D55015F-EA60-D749-7419-9CEEE07A04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D587678-753A-1F11-F975-0F1F0DE211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04B9C8-1047-CB03-3A20-E3692538B5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0C37A1-997B-0AF8-BCF6-D3B2EC909BB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6EE511-4D76-BC47-49FA-2D282F16226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4955166-D8E0-84D1-A9BC-C4B4C00B19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F06D5D6-6AEA-75FD-664B-4511B6A87FD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BDC0D58-1682-0787-5ADA-562AAC604F9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99B1C-0C97-54E7-5373-BA90D6CA1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EB221D-9959-6558-B3E8-A9C412C16F5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0FD938-AAB3-7443-DE3D-5E106920523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BFF1E7-C2EA-AAD9-AEC3-748649CED8D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A527B2F-7F19-E67D-0AB6-B443AD8F188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123A36A-6716-5F46-B16E-CA32FEF45B3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C4DCEF3-ADE3-D1D5-0BF4-B636AD05C82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66577FE-B55D-E8F8-FCFA-DBD7DAD8D20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5D74BE8-B73C-E5C7-B815-6F484F0FFC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70ABBFA-E115-23D0-5339-30961FFFE12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C3FDF2-BF75-7A9E-120A-756D15E044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453EA6-6D70-6D2A-952B-D977ECCB996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0ACE114-B4D3-8D94-35EB-35216DCE13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693550-F949-3FEB-67FE-222081C12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8026D71-1274-4AFE-2165-C077B59E8C3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35604D-B130-1514-643D-BA4833E67E0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13E5DF-94F9-F35D-2A9B-E83364BD1BD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6696C8C-D67E-054E-3EB2-26551E208F4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E662130-6833-8AAD-F13D-4B6A8213A5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284464-5143-0B05-4106-78AEEBC210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D40B32-1685-A526-B0F6-8F661766EE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A9DF2D-8A11-2852-49EA-B05C7CF58C8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325893-81FA-57F5-8F49-A9680021F5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AEB21EE-C537-4168-18D6-6CC44A6434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89645BD-6B3F-8861-3EEF-B8025B09DB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8F4B5D-6E1F-9FB1-71FD-C9CAC958B7D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789EA87-EE46-4E9F-CF87-32977886FF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AEB7-8138-08FF-01FC-C5383C6DE25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D57884A-7AE4-AAF9-9F6B-53FCABA8AE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E6F01C5-8E13-D509-2310-B1F5F786AEC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CEFC27-105B-C364-3ADE-735FFF9B2C7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05A56A-9CDE-B127-7799-5B3D2AE0E3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BEFF148-FBA5-F5B0-9CFC-53E0676CD56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40EC1-F1AD-361D-66A0-3462012539C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3CA482A-05C9-A17A-FAC0-C1CCB800424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7E8E525-D144-B947-F243-BCB0D639262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12DD798-9678-A4D9-B467-6534A2549A7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1C1F7F8-7453-E87E-02CB-579E28D7279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BF307C-F3DA-01F1-D53B-AA616033519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BAB1A3-3212-9C4D-F05A-985EBDF4156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AFD9A86-CBBF-3AB6-A014-F2E230B2D6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35AB6F2-CCB9-F546-2D2B-6CAADE130E0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1AE499B-E242-BBF6-BC30-D837DCCE40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8CE9582-67C4-9232-F2CA-6515A277B5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BCA1E49-59C8-CF6C-89C8-CFE26C8B82A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0985D1-C8EE-BF85-AAEE-5A80EDAEB7A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A7EC61E-DE2A-82A6-138E-CF1FB1EF99D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E416BD-0996-208B-BFE0-EAB61E33423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91F7ACB-C66D-CEE5-A16A-93D3CB243A9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4BA6E75-8396-A6FA-0F02-B3CCE39018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9893B15-4E2E-912C-0B61-E096BA2A1B8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B4D0F01-486F-D850-9548-9573A98FA00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8BD7C8C-0344-BB80-E35C-E3EE988AA35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9E09CC2-10EB-E3ED-D6CC-DDE880AA160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3CD6F60-65FB-CD51-A357-284E5FF11B4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DE71386-32BB-4D7B-27B9-61746B4D709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8886D6-6B40-6E0E-89BC-5152E981060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1CCB271-3E4B-67B5-3327-BC70AFF650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EBC4413-AA69-4864-B1AF-D2593B7C7A2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82D2A91-0C0A-C8F5-5E1D-32F978E458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6C21043-0315-5756-A44E-B262825A763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B63995E-E8D3-D639-3AE5-9F4A9976CB8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0F91EBE-CB71-9D09-E07D-8886EDBF985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043CD85-B1F4-B9FB-1963-5717CDC6D8F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B6EF8-984F-A14E-271B-7F36B767FB3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21FD1E1-74EF-266A-EBC8-6A4CA86DFEA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36E5559-FCBA-7B85-6C8D-7316F822CE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44518F-6BD3-7C14-03AD-50EE89FB95B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30F6A34-490C-D8D7-7EDC-6091F547DD4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0D1DFEB-E3DB-FACC-BED2-A3BF599A335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6CE569-B65D-C4C5-CA04-ABB5DB80916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02B4BB-1838-DB15-730C-7550CBB39F2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D87034-20AF-F606-DAAA-37EF0353A56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365CA19-D9E4-131B-A7AC-9DD544A1AB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4E88170-7663-E635-08A6-48967F1E138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738058-ABA9-2BE7-8D8B-5FEEA84732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D43C25C-960D-328C-2FC4-5D893E3601D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10F9DC-599A-0F46-1864-E01FBFB3383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523527-AC1A-0633-9E32-3E6967168BD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195522A-AC0D-7A8E-854A-AF68ADC401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DC91FC-4FDB-DD53-E84E-A54E76E8191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81DEA7C-ACC8-94D5-D67C-5E2B2A48C07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1FAC245-42EE-ACE0-BC3E-4142C508F3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12DEC2F-FDE2-835E-C4CF-2D8B58B385C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D4B94F-71D0-D81F-892A-F8FDC366B9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523197A-BCEC-BC7C-3E99-250379BE788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B541F9C-45FD-FA50-1C86-72B9F66B3BA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E95F31-EA44-D638-B1CC-B4B0B4806D9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5961DCC-5D68-5187-A050-4D34DC9760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88CCE1-CD02-753E-4C91-3C0445411BF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F8D4B1D-245E-F39B-B43A-9177DA47E4D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50FA5DB-F2D1-B0F6-D6A0-7CCDB3A7076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7EFCB27-880D-C44C-5CDC-035C01EE5A3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3ABED49-D760-A813-A90B-979A48F3597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63266AF-5738-B279-2AD8-98CB3472552D}"/>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4AC44B01-A66D-255F-3ED2-59E9721769A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6B957D42-C8E3-4ED9-95BD-2F1F528F2E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12</a:t>
            </a:fld>
            <a:endParaRPr lang="en-US" dirty="0">
              <a:solidFill>
                <a:schemeClr val="tx1"/>
              </a:solidFill>
              <a:latin typeface="Calibri" panose="020F0502020204030204"/>
            </a:endParaRPr>
          </a:p>
        </p:txBody>
      </p:sp>
      <p:sp>
        <p:nvSpPr>
          <p:cNvPr id="144" name="Title 3">
            <a:extLst>
              <a:ext uri="{FF2B5EF4-FFF2-40B4-BE49-F238E27FC236}">
                <a16:creationId xmlns:a16="http://schemas.microsoft.com/office/drawing/2014/main" id="{B969BC47-6FDB-4055-B3E8-36592FF8E9DB}"/>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(Check-In Stations)</a:t>
            </a:r>
            <a:endParaRPr lang="en-US" dirty="0"/>
          </a:p>
        </p:txBody>
      </p:sp>
      <p:sp>
        <p:nvSpPr>
          <p:cNvPr id="145" name="Content Placeholder 2">
            <a:extLst>
              <a:ext uri="{FF2B5EF4-FFF2-40B4-BE49-F238E27FC236}">
                <a16:creationId xmlns:a16="http://schemas.microsoft.com/office/drawing/2014/main" id="{B42C6860-E27C-40A4-8456-FBB773DC9791}"/>
              </a:ext>
            </a:extLst>
          </p:cNvPr>
          <p:cNvSpPr txBox="1">
            <a:spLocks/>
          </p:cNvSpPr>
          <p:nvPr/>
        </p:nvSpPr>
        <p:spPr>
          <a:xfrm>
            <a:off x="817760" y="2865779"/>
            <a:ext cx="10515600" cy="1281889"/>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Official List of Registered Voters</a:t>
            </a:r>
          </a:p>
          <a:p>
            <a:pPr>
              <a:lnSpc>
                <a:spcPct val="107000"/>
              </a:lnSpc>
              <a:spcBef>
                <a:spcPts val="0"/>
              </a:spcBef>
            </a:pPr>
            <a:r>
              <a:rPr lang="en-US" dirty="0"/>
              <a:t>Follow instructions provided by the authority conducting the election. </a:t>
            </a:r>
          </a:p>
          <a:p>
            <a:pPr marL="914400" lvl="1" indent="-457200">
              <a:lnSpc>
                <a:spcPct val="107000"/>
              </a:lnSpc>
              <a:spcBef>
                <a:spcPts val="0"/>
              </a:spcBef>
              <a:buFont typeface="+mj-lt"/>
              <a:buAutoNum type="arabicPeriod"/>
            </a:pPr>
            <a:r>
              <a:rPr lang="en-US" dirty="0"/>
              <a:t>Secure in a designated area.</a:t>
            </a:r>
          </a:p>
        </p:txBody>
      </p:sp>
    </p:spTree>
    <p:extLst>
      <p:ext uri="{BB962C8B-B14F-4D97-AF65-F5344CB8AC3E}">
        <p14:creationId xmlns:p14="http://schemas.microsoft.com/office/powerpoint/2010/main" val="2651724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69549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Counting Procedure for Hand-Counted Ballots</a:t>
            </a:r>
          </a:p>
          <a:p>
            <a:pPr lvl="2">
              <a:lnSpc>
                <a:spcPct val="107000"/>
              </a:lnSpc>
              <a:spcBef>
                <a:spcPts val="0"/>
              </a:spcBef>
              <a:buFont typeface="Courier New" panose="02070309020205020404" pitchFamily="49" charset="0"/>
              <a:buChar char="o"/>
            </a:pPr>
            <a:r>
              <a:rPr lang="en-US" dirty="0"/>
              <a:t>The voter did not vote for both the presidential and vice-presidential candidate of the same party, except when the voter writes in the name of a declared write-in presidential candidate the vote must be counted even if the name of the corresponding vice-presidential candidate is not written in. </a:t>
            </a:r>
          </a:p>
          <a:p>
            <a:pPr lvl="1">
              <a:lnSpc>
                <a:spcPct val="107000"/>
              </a:lnSpc>
              <a:spcBef>
                <a:spcPts val="0"/>
              </a:spcBef>
            </a:pPr>
            <a:r>
              <a:rPr lang="en-US" dirty="0"/>
              <a:t>A ballot is not counted if:</a:t>
            </a:r>
          </a:p>
          <a:p>
            <a:pPr lvl="2">
              <a:lnSpc>
                <a:spcPct val="107000"/>
              </a:lnSpc>
              <a:spcBef>
                <a:spcPts val="0"/>
              </a:spcBef>
              <a:buFont typeface="Courier New" panose="02070309020205020404" pitchFamily="49" charset="0"/>
              <a:buChar char="o"/>
            </a:pPr>
            <a:r>
              <a:rPr lang="en-US" dirty="0"/>
              <a:t>The intent of the voter cannot be determined for any races or propositions on the ballot. </a:t>
            </a:r>
          </a:p>
          <a:p>
            <a:pPr marL="914400" lvl="1" indent="-457200">
              <a:lnSpc>
                <a:spcPct val="107000"/>
              </a:lnSpc>
              <a:buFont typeface="+mj-lt"/>
              <a:buAutoNum type="arabicPeriod"/>
            </a:pPr>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11.1C</a:t>
            </a:r>
          </a:p>
        </p:txBody>
      </p:sp>
    </p:spTree>
    <p:extLst>
      <p:ext uri="{BB962C8B-B14F-4D97-AF65-F5344CB8AC3E}">
        <p14:creationId xmlns:p14="http://schemas.microsoft.com/office/powerpoint/2010/main" val="4097496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409067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Counting Procedure for Hand-Counted Ballots</a:t>
            </a:r>
          </a:p>
          <a:p>
            <a:pPr lvl="2">
              <a:lnSpc>
                <a:spcPct val="107000"/>
              </a:lnSpc>
              <a:spcBef>
                <a:spcPts val="0"/>
              </a:spcBef>
              <a:buFont typeface="Courier New" panose="02070309020205020404" pitchFamily="49" charset="0"/>
              <a:buChar char="o"/>
            </a:pPr>
            <a:r>
              <a:rPr lang="en-US" dirty="0"/>
              <a:t>Two or more marked ballots are folded together in a manner indicating that they were folded together when deposited in the ballot box. </a:t>
            </a:r>
          </a:p>
          <a:p>
            <a:pPr lvl="2">
              <a:lnSpc>
                <a:spcPct val="107000"/>
              </a:lnSpc>
              <a:spcBef>
                <a:spcPts val="0"/>
              </a:spcBef>
              <a:buFont typeface="Courier New" panose="02070309020205020404" pitchFamily="49" charset="0"/>
              <a:buChar char="o"/>
            </a:pPr>
            <a:r>
              <a:rPr lang="en-US" dirty="0"/>
              <a:t>The ballot is not numbered and the presiding judge determines that the ballot was not provided at the polling place. </a:t>
            </a:r>
          </a:p>
          <a:p>
            <a:pPr lvl="2">
              <a:lnSpc>
                <a:spcPct val="107000"/>
              </a:lnSpc>
              <a:spcBef>
                <a:spcPts val="0"/>
              </a:spcBef>
              <a:buFont typeface="Courier New" panose="02070309020205020404" pitchFamily="49" charset="0"/>
              <a:buChar char="o"/>
            </a:pPr>
            <a:r>
              <a:rPr lang="en-US" dirty="0"/>
              <a:t>The ballot was not deposited in the ballot box.  </a:t>
            </a:r>
          </a:p>
          <a:p>
            <a:pPr>
              <a:lnSpc>
                <a:spcPct val="107000"/>
              </a:lnSpc>
              <a:spcBef>
                <a:spcPts val="0"/>
              </a:spcBef>
            </a:pPr>
            <a:r>
              <a:rPr lang="en-US" b="1" dirty="0"/>
              <a:t>Failure to mark a ballot in strict conformity with this code does not invalidate the ballot. A vote must be counted if the voter’s intent is clearly ascertainable unless other law prohibits counting the vote. </a:t>
            </a:r>
            <a:endParaRPr lang="en-US" dirty="0"/>
          </a:p>
          <a:p>
            <a:pPr marL="914400" lvl="1" indent="-457200">
              <a:lnSpc>
                <a:spcPct val="107000"/>
              </a:lnSpc>
              <a:buFont typeface="+mj-lt"/>
              <a:buAutoNum type="arabicPeriod"/>
            </a:pPr>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11.1C</a:t>
            </a:r>
          </a:p>
        </p:txBody>
      </p:sp>
    </p:spTree>
    <p:extLst>
      <p:ext uri="{BB962C8B-B14F-4D97-AF65-F5344CB8AC3E}">
        <p14:creationId xmlns:p14="http://schemas.microsoft.com/office/powerpoint/2010/main" val="3446379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4456369"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marL="457200" indent="-457200">
              <a:lnSpc>
                <a:spcPct val="107000"/>
              </a:lnSpc>
              <a:spcBef>
                <a:spcPts val="0"/>
              </a:spcBef>
              <a:buFont typeface="+mj-lt"/>
              <a:buAutoNum type="arabicPeriod"/>
            </a:pPr>
            <a:r>
              <a:rPr lang="en-US" dirty="0"/>
              <a:t>The voter should mark his or her ballot by placing an “X” or other mark in the square or shape beside each candidate, proposition, or party column for which he or she wishes to vote (</a:t>
            </a:r>
            <a:r>
              <a:rPr lang="en-US" i="1" dirty="0"/>
              <a:t>see</a:t>
            </a:r>
            <a:r>
              <a:rPr lang="en-US" dirty="0"/>
              <a:t> Figure 1).</a:t>
            </a:r>
          </a:p>
          <a:p>
            <a:pPr marL="457200" lvl="0" indent="-457200">
              <a:lnSpc>
                <a:spcPct val="107000"/>
              </a:lnSpc>
              <a:spcBef>
                <a:spcPts val="0"/>
              </a:spcBef>
              <a:buFont typeface="+mj-lt"/>
              <a:buAutoNum type="arabicPeriod"/>
            </a:pPr>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pic>
        <p:nvPicPr>
          <p:cNvPr id="2" name="Picture 1">
            <a:extLst>
              <a:ext uri="{FF2B5EF4-FFF2-40B4-BE49-F238E27FC236}">
                <a16:creationId xmlns:a16="http://schemas.microsoft.com/office/drawing/2014/main" id="{1CD05399-3BB7-4A30-ADE1-1339CBED9626}"/>
              </a:ext>
            </a:extLst>
          </p:cNvPr>
          <p:cNvPicPr>
            <a:picLocks noChangeAspect="1"/>
          </p:cNvPicPr>
          <p:nvPr/>
        </p:nvPicPr>
        <p:blipFill rotWithShape="1">
          <a:blip r:embed="rId2"/>
          <a:srcRect l="889" r="139" b="4156"/>
          <a:stretch/>
        </p:blipFill>
        <p:spPr>
          <a:xfrm>
            <a:off x="5423101" y="2431686"/>
            <a:ext cx="6414953" cy="3781332"/>
          </a:xfrm>
          <a:prstGeom prst="rect">
            <a:avLst/>
          </a:prstGeom>
        </p:spPr>
      </p:pic>
    </p:spTree>
    <p:extLst>
      <p:ext uri="{BB962C8B-B14F-4D97-AF65-F5344CB8AC3E}">
        <p14:creationId xmlns:p14="http://schemas.microsoft.com/office/powerpoint/2010/main" val="2956432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4605341"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marL="457200" indent="-457200">
              <a:lnSpc>
                <a:spcPct val="107000"/>
              </a:lnSpc>
              <a:spcBef>
                <a:spcPts val="0"/>
              </a:spcBef>
              <a:buFont typeface="+mj-lt"/>
              <a:buAutoNum type="arabicPeriod" startAt="2"/>
            </a:pPr>
            <a:r>
              <a:rPr lang="en-US" dirty="0"/>
              <a:t>Election officers may not refuse to count a ballot because the voter marked his or her ballot by scratching out the names of candidates for whom, or the statement of propositions for which he or she did not want to vote (</a:t>
            </a:r>
            <a:r>
              <a:rPr lang="en-US" i="1" dirty="0"/>
              <a:t>see</a:t>
            </a:r>
            <a:r>
              <a:rPr lang="en-US" dirty="0"/>
              <a:t> Figure 2).</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pic>
        <p:nvPicPr>
          <p:cNvPr id="3" name="Picture 2">
            <a:extLst>
              <a:ext uri="{FF2B5EF4-FFF2-40B4-BE49-F238E27FC236}">
                <a16:creationId xmlns:a16="http://schemas.microsoft.com/office/drawing/2014/main" id="{C6E4152C-7966-4B97-8124-B0216C7F6985}"/>
              </a:ext>
            </a:extLst>
          </p:cNvPr>
          <p:cNvPicPr>
            <a:picLocks noChangeAspect="1"/>
          </p:cNvPicPr>
          <p:nvPr/>
        </p:nvPicPr>
        <p:blipFill>
          <a:blip r:embed="rId2"/>
          <a:stretch>
            <a:fillRect/>
          </a:stretch>
        </p:blipFill>
        <p:spPr>
          <a:xfrm>
            <a:off x="5539386" y="2718826"/>
            <a:ext cx="6347953" cy="3136518"/>
          </a:xfrm>
          <a:prstGeom prst="rect">
            <a:avLst/>
          </a:prstGeom>
        </p:spPr>
      </p:pic>
    </p:spTree>
    <p:extLst>
      <p:ext uri="{BB962C8B-B14F-4D97-AF65-F5344CB8AC3E}">
        <p14:creationId xmlns:p14="http://schemas.microsoft.com/office/powerpoint/2010/main" val="2507964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536040"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marL="457200" lvl="0" indent="-457200">
              <a:lnSpc>
                <a:spcPct val="107000"/>
              </a:lnSpc>
              <a:spcBef>
                <a:spcPts val="0"/>
              </a:spcBef>
              <a:buFont typeface="+mj-lt"/>
              <a:buAutoNum type="arabicPeriod" startAt="3"/>
            </a:pPr>
            <a:r>
              <a:rPr lang="en-US" dirty="0"/>
              <a:t>A vote must be counted if the intent of the voter is clearly ascertainable.</a:t>
            </a:r>
          </a:p>
          <a:p>
            <a:pPr marL="457200" lvl="0" indent="-457200">
              <a:lnSpc>
                <a:spcPct val="107000"/>
              </a:lnSpc>
              <a:spcBef>
                <a:spcPts val="0"/>
              </a:spcBef>
              <a:buFont typeface="+mj-lt"/>
              <a:buAutoNum type="arabicPeriod" startAt="3"/>
            </a:pPr>
            <a:r>
              <a:rPr lang="en-US" dirty="0"/>
              <a:t>An entire ballot cannot be voided if the intent of the voter can be determined for any one race or proposition on the ballot. </a:t>
            </a:r>
          </a:p>
          <a:p>
            <a:pPr marL="457200" lvl="0" indent="-457200">
              <a:lnSpc>
                <a:spcPct val="107000"/>
              </a:lnSpc>
              <a:spcBef>
                <a:spcPts val="0"/>
              </a:spcBef>
              <a:buFont typeface="+mj-lt"/>
              <a:buAutoNum type="arabicPeriod" startAt="3"/>
            </a:pPr>
            <a:r>
              <a:rPr lang="en-US" dirty="0"/>
              <a:t>An individual vote is not counted: </a:t>
            </a:r>
          </a:p>
          <a:p>
            <a:pPr lvl="1">
              <a:lnSpc>
                <a:spcPct val="107000"/>
              </a:lnSpc>
              <a:spcBef>
                <a:spcPts val="0"/>
              </a:spcBef>
            </a:pPr>
            <a:r>
              <a:rPr lang="en-US" dirty="0"/>
              <a:t>If the intent of the voter cannot be determined. </a:t>
            </a:r>
          </a:p>
          <a:p>
            <a:pPr lvl="1">
              <a:lnSpc>
                <a:spcPct val="107000"/>
              </a:lnSpc>
              <a:spcBef>
                <a:spcPts val="0"/>
              </a:spcBef>
            </a:pPr>
            <a:r>
              <a:rPr lang="en-US" dirty="0"/>
              <a:t>If the voter marked more than one candidate for one race.</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spTree>
    <p:extLst>
      <p:ext uri="{BB962C8B-B14F-4D97-AF65-F5344CB8AC3E}">
        <p14:creationId xmlns:p14="http://schemas.microsoft.com/office/powerpoint/2010/main" val="3846134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9" y="2865779"/>
            <a:ext cx="7485320" cy="365023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lvl="1">
              <a:lnSpc>
                <a:spcPct val="107000"/>
              </a:lnSpc>
              <a:spcBef>
                <a:spcPts val="0"/>
              </a:spcBef>
            </a:pPr>
            <a:r>
              <a:rPr lang="en-US" dirty="0"/>
              <a:t>If the voter has marked more candidates than are to be elected in municipal, school board, or other political subdivision elections where it is possible to vote for more than one candidate in the same race (</a:t>
            </a:r>
            <a:r>
              <a:rPr lang="en-US" i="1" dirty="0"/>
              <a:t>see</a:t>
            </a:r>
            <a:r>
              <a:rPr lang="en-US" dirty="0"/>
              <a:t> Figure 3). A ballot is not invalid if the voter has marked fewer candidates than the number to be elected (</a:t>
            </a:r>
            <a:r>
              <a:rPr lang="en-US" i="1" dirty="0"/>
              <a:t>see</a:t>
            </a:r>
            <a:r>
              <a:rPr lang="en-US" dirty="0"/>
              <a:t> Figure 4).</a:t>
            </a:r>
          </a:p>
          <a:p>
            <a:pPr lvl="1"/>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pic>
        <p:nvPicPr>
          <p:cNvPr id="11" name="Picture 10">
            <a:extLst>
              <a:ext uri="{FF2B5EF4-FFF2-40B4-BE49-F238E27FC236}">
                <a16:creationId xmlns:a16="http://schemas.microsoft.com/office/drawing/2014/main" id="{B3B72760-D5B7-45E2-AEA4-7F8A83FDD5F8}"/>
              </a:ext>
            </a:extLst>
          </p:cNvPr>
          <p:cNvPicPr>
            <a:picLocks noChangeAspect="1"/>
          </p:cNvPicPr>
          <p:nvPr/>
        </p:nvPicPr>
        <p:blipFill rotWithShape="1">
          <a:blip r:embed="rId2"/>
          <a:srcRect l="3348" r="61027"/>
          <a:stretch/>
        </p:blipFill>
        <p:spPr>
          <a:xfrm>
            <a:off x="8472846" y="2392138"/>
            <a:ext cx="3181528" cy="3878036"/>
          </a:xfrm>
          <a:prstGeom prst="rect">
            <a:avLst/>
          </a:prstGeom>
        </p:spPr>
      </p:pic>
    </p:spTree>
    <p:extLst>
      <p:ext uri="{BB962C8B-B14F-4D97-AF65-F5344CB8AC3E}">
        <p14:creationId xmlns:p14="http://schemas.microsoft.com/office/powerpoint/2010/main" val="79935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9" y="2865779"/>
            <a:ext cx="748532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lvl="1">
              <a:lnSpc>
                <a:spcPct val="107000"/>
              </a:lnSpc>
              <a:spcBef>
                <a:spcPts val="0"/>
              </a:spcBef>
            </a:pPr>
            <a:r>
              <a:rPr lang="en-US" dirty="0"/>
              <a:t>In a November general election, city council officer elections, an independent or common school district trustee election, hospital district election, special elections for state representative and state senator, or other elections where declaration of write-in is required and the voter writes in the name of a person whose name is not on the List of Declared Write-In Candidates.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pic>
        <p:nvPicPr>
          <p:cNvPr id="10" name="Picture 9">
            <a:extLst>
              <a:ext uri="{FF2B5EF4-FFF2-40B4-BE49-F238E27FC236}">
                <a16:creationId xmlns:a16="http://schemas.microsoft.com/office/drawing/2014/main" id="{A1BBB7A8-F764-42B5-93D7-89A095F02084}"/>
              </a:ext>
            </a:extLst>
          </p:cNvPr>
          <p:cNvPicPr>
            <a:picLocks noChangeAspect="1"/>
          </p:cNvPicPr>
          <p:nvPr/>
        </p:nvPicPr>
        <p:blipFill rotWithShape="1">
          <a:blip r:embed="rId2">
            <a:clrChange>
              <a:clrFrom>
                <a:srgbClr val="FFFFFF"/>
              </a:clrFrom>
              <a:clrTo>
                <a:srgbClr val="FFFFFF">
                  <a:alpha val="0"/>
                </a:srgbClr>
              </a:clrTo>
            </a:clrChange>
          </a:blip>
          <a:srcRect l="52254" r="11139"/>
          <a:stretch/>
        </p:blipFill>
        <p:spPr>
          <a:xfrm>
            <a:off x="8420827" y="2392138"/>
            <a:ext cx="3269238" cy="3878035"/>
          </a:xfrm>
          <a:prstGeom prst="rect">
            <a:avLst/>
          </a:prstGeom>
        </p:spPr>
      </p:pic>
    </p:spTree>
    <p:extLst>
      <p:ext uri="{BB962C8B-B14F-4D97-AF65-F5344CB8AC3E}">
        <p14:creationId xmlns:p14="http://schemas.microsoft.com/office/powerpoint/2010/main" val="3467950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1"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lvl="1">
              <a:lnSpc>
                <a:spcPct val="107000"/>
              </a:lnSpc>
              <a:spcBef>
                <a:spcPts val="0"/>
              </a:spcBef>
            </a:pPr>
            <a:r>
              <a:rPr lang="en-US" dirty="0"/>
              <a:t>If the election is a runoff election and a voter writes in any candidate’s name; no write-in votes may be counted at a runoff election. </a:t>
            </a:r>
          </a:p>
          <a:p>
            <a:pPr lvl="1">
              <a:lnSpc>
                <a:spcPct val="107000"/>
              </a:lnSpc>
              <a:spcBef>
                <a:spcPts val="0"/>
              </a:spcBef>
            </a:pPr>
            <a:r>
              <a:rPr lang="en-US" dirty="0"/>
              <a:t>If the voter voted for the presidential candidate of one party and the vice-presidential candidate of another party or voted for the presidential or vice-presidential candidate of one party and wrote in the name of a candidate he or she desires to vote for instead of that candidate’s running mate.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spTree>
    <p:extLst>
      <p:ext uri="{BB962C8B-B14F-4D97-AF65-F5344CB8AC3E}">
        <p14:creationId xmlns:p14="http://schemas.microsoft.com/office/powerpoint/2010/main" val="1204524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1"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marL="457200" lvl="0" indent="-457200">
              <a:lnSpc>
                <a:spcPct val="107000"/>
              </a:lnSpc>
              <a:spcBef>
                <a:spcPts val="0"/>
              </a:spcBef>
              <a:buFont typeface="+mj-lt"/>
              <a:buAutoNum type="arabicPeriod" startAt="6"/>
            </a:pPr>
            <a:r>
              <a:rPr lang="en-US" dirty="0"/>
              <a:t>A ballot is not counted:</a:t>
            </a:r>
          </a:p>
          <a:p>
            <a:pPr lvl="1">
              <a:lnSpc>
                <a:spcPct val="107000"/>
              </a:lnSpc>
              <a:spcBef>
                <a:spcPts val="0"/>
              </a:spcBef>
            </a:pPr>
            <a:r>
              <a:rPr lang="en-US" dirty="0"/>
              <a:t>If the intent of the voter cannot be determined (</a:t>
            </a:r>
            <a:r>
              <a:rPr lang="en-US" i="1" dirty="0"/>
              <a:t>see</a:t>
            </a:r>
            <a:r>
              <a:rPr lang="en-US" dirty="0"/>
              <a:t> Figure 5).</a:t>
            </a:r>
          </a:p>
          <a:p>
            <a:pPr lvl="1">
              <a:lnSpc>
                <a:spcPct val="107000"/>
              </a:lnSpc>
              <a:spcBef>
                <a:spcPts val="0"/>
              </a:spcBef>
            </a:pPr>
            <a:r>
              <a:rPr lang="en-US" dirty="0"/>
              <a:t>If two or more marked ballots are folded together in a manner that indicates they were folded together when deposited in the ballot box by the voter.</a:t>
            </a:r>
          </a:p>
          <a:p>
            <a:pPr lvl="1">
              <a:lnSpc>
                <a:spcPct val="107000"/>
              </a:lnSpc>
              <a:spcBef>
                <a:spcPts val="0"/>
              </a:spcBef>
            </a:pPr>
            <a:r>
              <a:rPr lang="en-US" dirty="0"/>
              <a:t>If the ballot is not numbered or not signed by the judge and the judge determines the ballot was not provided at the polling place. A ballot that is unnumbered or unsigned may be counted if the judge determines that it was provided at the polling place.</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spTree>
    <p:extLst>
      <p:ext uri="{BB962C8B-B14F-4D97-AF65-F5344CB8AC3E}">
        <p14:creationId xmlns:p14="http://schemas.microsoft.com/office/powerpoint/2010/main" val="2401639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1"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pic>
        <p:nvPicPr>
          <p:cNvPr id="3" name="Picture 2">
            <a:extLst>
              <a:ext uri="{FF2B5EF4-FFF2-40B4-BE49-F238E27FC236}">
                <a16:creationId xmlns:a16="http://schemas.microsoft.com/office/drawing/2014/main" id="{521B29DF-BAC8-4A6C-9FC5-370900BB3DDC}"/>
              </a:ext>
            </a:extLst>
          </p:cNvPr>
          <p:cNvPicPr>
            <a:picLocks noChangeAspect="1"/>
          </p:cNvPicPr>
          <p:nvPr/>
        </p:nvPicPr>
        <p:blipFill>
          <a:blip r:embed="rId2"/>
          <a:stretch>
            <a:fillRect/>
          </a:stretch>
        </p:blipFill>
        <p:spPr>
          <a:xfrm>
            <a:off x="2520610" y="3336830"/>
            <a:ext cx="7150781" cy="3415033"/>
          </a:xfrm>
          <a:prstGeom prst="rect">
            <a:avLst/>
          </a:prstGeom>
        </p:spPr>
      </p:pic>
    </p:spTree>
    <p:extLst>
      <p:ext uri="{BB962C8B-B14F-4D97-AF65-F5344CB8AC3E}">
        <p14:creationId xmlns:p14="http://schemas.microsoft.com/office/powerpoint/2010/main" val="1644379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92426-5981-794A-47F5-2CA79570BD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14E4BD9-28BA-141D-6A32-6F784B3B7AF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7D5780B-A05B-C7A0-DED8-920F86B87C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13D419-AAEC-EF0C-F4B1-8748F4D73A4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54DF49-82E3-B784-FFB5-72AFC7EBD2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B8BF59-B8B9-1FF6-103D-0A78F447B2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B2FD83-83E3-13E2-EA73-69F226C54E8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12D8E7-8C99-32A6-D10B-4420264323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70784F7-F1B4-63AC-B87B-0F5110101D6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BFCA2B-12BA-5D67-2222-5B27D3FD262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7038605-D628-8849-D0B7-B86C1E2A98D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850D8C2-3112-A67A-6DA2-9A97D8B999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F65DE8-38F6-4C86-BA1C-CF0A538C62A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F45D130-5911-0DA3-BE1C-008813D682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9D9D48-25AB-FF4B-44C0-D3C2AF79EC1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589F988-3F7A-E2DE-72A8-57382D8D8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56B3DC0-FA66-AED9-84D8-FAF56D4A1B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53F133B-247E-FF68-7F71-67C7115F76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023F350-C2B6-5C1A-A5BB-D15B562BFA8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3F25DAC-2028-E38F-38B5-E883BC4E4F2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E0E20BF-62D8-33B0-082C-0318D62788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1C096B3-1B99-F844-49BD-5FAC0B7763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77B95-FD23-782D-424F-770E3C4A3C9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2E5D457-9BE2-C29F-D0FD-CA69126C9A2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4E6B13A-92A6-5F3C-4C38-1D07AB7624F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2501E9A-A74A-2C40-E427-5B0EE27A367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E38BC11-A5B8-CC6A-A832-11246364D64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0AC867-C07E-6C2C-2302-B3B56A427F5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576171C-877F-952C-0FD6-3D5929153A1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E1C4C39-CE49-3071-BD4D-E20F2C3E715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1AA861-45A3-4327-6C93-CA5374531A7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094E89E-F013-5589-02EB-44FE9A34A7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D55015F-EA60-D749-7419-9CEEE07A04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D587678-753A-1F11-F975-0F1F0DE211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04B9C8-1047-CB03-3A20-E3692538B5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0C37A1-997B-0AF8-BCF6-D3B2EC909BB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6EE511-4D76-BC47-49FA-2D282F16226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4955166-D8E0-84D1-A9BC-C4B4C00B19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F06D5D6-6AEA-75FD-664B-4511B6A87FD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BDC0D58-1682-0787-5ADA-562AAC604F9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99B1C-0C97-54E7-5373-BA90D6CA1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EB221D-9959-6558-B3E8-A9C412C16F5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0FD938-AAB3-7443-DE3D-5E106920523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BFF1E7-C2EA-AAD9-AEC3-748649CED8D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A527B2F-7F19-E67D-0AB6-B443AD8F188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123A36A-6716-5F46-B16E-CA32FEF45B3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C4DCEF3-ADE3-D1D5-0BF4-B636AD05C82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66577FE-B55D-E8F8-FCFA-DBD7DAD8D20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5D74BE8-B73C-E5C7-B815-6F484F0FFC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70ABBFA-E115-23D0-5339-30961FFFE12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C3FDF2-BF75-7A9E-120A-756D15E044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453EA6-6D70-6D2A-952B-D977ECCB996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0ACE114-B4D3-8D94-35EB-35216DCE13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693550-F949-3FEB-67FE-222081C12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8026D71-1274-4AFE-2165-C077B59E8C3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35604D-B130-1514-643D-BA4833E67E0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13E5DF-94F9-F35D-2A9B-E83364BD1BD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6696C8C-D67E-054E-3EB2-26551E208F4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E662130-6833-8AAD-F13D-4B6A8213A5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284464-5143-0B05-4106-78AEEBC210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D40B32-1685-A526-B0F6-8F661766EE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A9DF2D-8A11-2852-49EA-B05C7CF58C8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325893-81FA-57F5-8F49-A9680021F5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AEB21EE-C537-4168-18D6-6CC44A6434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89645BD-6B3F-8861-3EEF-B8025B09DB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8F4B5D-6E1F-9FB1-71FD-C9CAC958B7D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789EA87-EE46-4E9F-CF87-32977886FF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AEB7-8138-08FF-01FC-C5383C6DE25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D57884A-7AE4-AAF9-9F6B-53FCABA8AE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E6F01C5-8E13-D509-2310-B1F5F786AEC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CEFC27-105B-C364-3ADE-735FFF9B2C7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05A56A-9CDE-B127-7799-5B3D2AE0E3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BEFF148-FBA5-F5B0-9CFC-53E0676CD56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40EC1-F1AD-361D-66A0-3462012539C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3CA482A-05C9-A17A-FAC0-C1CCB800424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7E8E525-D144-B947-F243-BCB0D639262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12DD798-9678-A4D9-B467-6534A2549A7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1C1F7F8-7453-E87E-02CB-579E28D7279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BF307C-F3DA-01F1-D53B-AA616033519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BAB1A3-3212-9C4D-F05A-985EBDF4156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AFD9A86-CBBF-3AB6-A014-F2E230B2D6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35AB6F2-CCB9-F546-2D2B-6CAADE130E0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1AE499B-E242-BBF6-BC30-D837DCCE40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8CE9582-67C4-9232-F2CA-6515A277B5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BCA1E49-59C8-CF6C-89C8-CFE26C8B82A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0985D1-C8EE-BF85-AAEE-5A80EDAEB7A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A7EC61E-DE2A-82A6-138E-CF1FB1EF99D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E416BD-0996-208B-BFE0-EAB61E33423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91F7ACB-C66D-CEE5-A16A-93D3CB243A9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4BA6E75-8396-A6FA-0F02-B3CCE39018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9893B15-4E2E-912C-0B61-E096BA2A1B8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B4D0F01-486F-D850-9548-9573A98FA00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8BD7C8C-0344-BB80-E35C-E3EE988AA35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9E09CC2-10EB-E3ED-D6CC-DDE880AA160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3CD6F60-65FB-CD51-A357-284E5FF11B4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DE71386-32BB-4D7B-27B9-61746B4D709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8886D6-6B40-6E0E-89BC-5152E981060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1CCB271-3E4B-67B5-3327-BC70AFF650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EBC4413-AA69-4864-B1AF-D2593B7C7A2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82D2A91-0C0A-C8F5-5E1D-32F978E458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6C21043-0315-5756-A44E-B262825A763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B63995E-E8D3-D639-3AE5-9F4A9976CB8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0F91EBE-CB71-9D09-E07D-8886EDBF985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043CD85-B1F4-B9FB-1963-5717CDC6D8F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B6EF8-984F-A14E-271B-7F36B767FB3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21FD1E1-74EF-266A-EBC8-6A4CA86DFEA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36E5559-FCBA-7B85-6C8D-7316F822CE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44518F-6BD3-7C14-03AD-50EE89FB95B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30F6A34-490C-D8D7-7EDC-6091F547DD4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0D1DFEB-E3DB-FACC-BED2-A3BF599A335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6CE569-B65D-C4C5-CA04-ABB5DB80916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02B4BB-1838-DB15-730C-7550CBB39F2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D87034-20AF-F606-DAAA-37EF0353A56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365CA19-D9E4-131B-A7AC-9DD544A1AB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4E88170-7663-E635-08A6-48967F1E138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738058-ABA9-2BE7-8D8B-5FEEA84732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D43C25C-960D-328C-2FC4-5D893E3601D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10F9DC-599A-0F46-1864-E01FBFB3383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523527-AC1A-0633-9E32-3E6967168BD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195522A-AC0D-7A8E-854A-AF68ADC401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DC91FC-4FDB-DD53-E84E-A54E76E8191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81DEA7C-ACC8-94D5-D67C-5E2B2A48C07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1FAC245-42EE-ACE0-BC3E-4142C508F3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12DEC2F-FDE2-835E-C4CF-2D8B58B385C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D4B94F-71D0-D81F-892A-F8FDC366B9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523197A-BCEC-BC7C-3E99-250379BE788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B541F9C-45FD-FA50-1C86-72B9F66B3BA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E95F31-EA44-D638-B1CC-B4B0B4806D9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5961DCC-5D68-5187-A050-4D34DC9760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88CCE1-CD02-753E-4C91-3C0445411BF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F8D4B1D-245E-F39B-B43A-9177DA47E4D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50FA5DB-F2D1-B0F6-D6A0-7CCDB3A7076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7EFCB27-880D-C44C-5CDC-035C01EE5A3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3ABED49-D760-A813-A90B-979A48F3597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63266AF-5738-B279-2AD8-98CB3472552D}"/>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4AC44B01-A66D-255F-3ED2-59E9721769A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6B957D42-C8E3-4ED9-95BD-2F1F528F2E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13</a:t>
            </a:fld>
            <a:endParaRPr lang="en-US" dirty="0">
              <a:solidFill>
                <a:schemeClr val="tx1"/>
              </a:solidFill>
              <a:latin typeface="Calibri" panose="020F0502020204030204"/>
            </a:endParaRPr>
          </a:p>
        </p:txBody>
      </p:sp>
      <p:sp>
        <p:nvSpPr>
          <p:cNvPr id="144" name="Title 3">
            <a:extLst>
              <a:ext uri="{FF2B5EF4-FFF2-40B4-BE49-F238E27FC236}">
                <a16:creationId xmlns:a16="http://schemas.microsoft.com/office/drawing/2014/main" id="{B969BC47-6FDB-4055-B3E8-36592FF8E9DB}"/>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(Securing the Polling Place)</a:t>
            </a:r>
            <a:endParaRPr lang="en-US" dirty="0"/>
          </a:p>
        </p:txBody>
      </p:sp>
      <p:sp>
        <p:nvSpPr>
          <p:cNvPr id="145" name="Content Placeholder 2">
            <a:extLst>
              <a:ext uri="{FF2B5EF4-FFF2-40B4-BE49-F238E27FC236}">
                <a16:creationId xmlns:a16="http://schemas.microsoft.com/office/drawing/2014/main" id="{B42C6860-E27C-40A4-8456-FBB773DC9791}"/>
              </a:ext>
            </a:extLst>
          </p:cNvPr>
          <p:cNvSpPr txBox="1">
            <a:spLocks/>
          </p:cNvSpPr>
          <p:nvPr/>
        </p:nvSpPr>
        <p:spPr>
          <a:xfrm>
            <a:off x="817760" y="2865779"/>
            <a:ext cx="10515600" cy="3620928"/>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dirty="0"/>
              <a:t>Follow instructions provided by the authority conducting the election. </a:t>
            </a:r>
          </a:p>
          <a:p>
            <a:pPr marL="914400" lvl="1" indent="-457200">
              <a:lnSpc>
                <a:spcPct val="107000"/>
              </a:lnSpc>
              <a:buFont typeface="+mj-lt"/>
              <a:buAutoNum type="arabicPeriod"/>
            </a:pPr>
            <a:r>
              <a:rPr lang="en-US" dirty="0"/>
              <a:t>Remove any signage as directed by the election authority. </a:t>
            </a:r>
          </a:p>
          <a:p>
            <a:pPr marL="914400" lvl="1" indent="-457200">
              <a:lnSpc>
                <a:spcPct val="107000"/>
              </a:lnSpc>
              <a:buFont typeface="+mj-lt"/>
              <a:buAutoNum type="arabicPeriod"/>
            </a:pPr>
            <a:r>
              <a:rPr lang="en-US" dirty="0"/>
              <a:t>Pick up and discard all trash and debris in the polling place. </a:t>
            </a:r>
          </a:p>
          <a:p>
            <a:pPr marL="914400" lvl="1" indent="-457200">
              <a:lnSpc>
                <a:spcPct val="107000"/>
              </a:lnSpc>
              <a:buFont typeface="+mj-lt"/>
              <a:buAutoNum type="arabicPeriod"/>
            </a:pPr>
            <a:r>
              <a:rPr lang="en-US" dirty="0"/>
              <a:t>Complete any reconciliation procedures as directed by the election authority.</a:t>
            </a:r>
          </a:p>
          <a:p>
            <a:pPr marL="914400" lvl="1" indent="-457200">
              <a:lnSpc>
                <a:spcPct val="107000"/>
              </a:lnSpc>
              <a:buFont typeface="+mj-lt"/>
              <a:buAutoNum type="arabicPeriod"/>
            </a:pPr>
            <a:r>
              <a:rPr lang="en-US" dirty="0"/>
              <a:t>Organize and sign all required paperwork. </a:t>
            </a:r>
          </a:p>
          <a:p>
            <a:pPr marL="914400" lvl="1" indent="-457200">
              <a:lnSpc>
                <a:spcPct val="107000"/>
              </a:lnSpc>
              <a:buFont typeface="+mj-lt"/>
              <a:buAutoNum type="arabicPeriod"/>
            </a:pPr>
            <a:r>
              <a:rPr lang="en-US" dirty="0"/>
              <a:t>Close and seal any applicable supply cabinet, cage, or caddy.</a:t>
            </a:r>
          </a:p>
          <a:p>
            <a:pPr lvl="2">
              <a:lnSpc>
                <a:spcPct val="107000"/>
              </a:lnSpc>
            </a:pPr>
            <a:r>
              <a:rPr lang="en-US" dirty="0"/>
              <a:t>Document chain of custody.</a:t>
            </a:r>
          </a:p>
        </p:txBody>
      </p:sp>
    </p:spTree>
    <p:extLst>
      <p:ext uri="{BB962C8B-B14F-4D97-AF65-F5344CB8AC3E}">
        <p14:creationId xmlns:p14="http://schemas.microsoft.com/office/powerpoint/2010/main" val="2609182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1"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lvl="1">
              <a:lnSpc>
                <a:spcPct val="107000"/>
              </a:lnSpc>
              <a:spcBef>
                <a:spcPts val="0"/>
              </a:spcBef>
            </a:pPr>
            <a:r>
              <a:rPr lang="en-US" dirty="0"/>
              <a:t>If a marked ballot is found in a location other than inside the ballot box, the entire ballot may not be counted. The election judge must make a notation on the back of the ballot as to the reason it was not counted. This ballot is then placed in Ballot Box No. 3 with other ballots that have been counted.</a:t>
            </a:r>
          </a:p>
          <a:p>
            <a:pPr lvl="1">
              <a:lnSpc>
                <a:spcPct val="107000"/>
              </a:lnSpc>
              <a:spcBef>
                <a:spcPts val="0"/>
              </a:spcBef>
            </a:pPr>
            <a:r>
              <a:rPr lang="en-US" dirty="0"/>
              <a:t>If it is a provisional ballot found by an election worker in the ballot box and not sealed in the provisional voter affidavit envelope.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spTree>
    <p:extLst>
      <p:ext uri="{BB962C8B-B14F-4D97-AF65-F5344CB8AC3E}">
        <p14:creationId xmlns:p14="http://schemas.microsoft.com/office/powerpoint/2010/main" val="1862740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1"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marL="457200" lvl="0" indent="-457200">
              <a:lnSpc>
                <a:spcPct val="107000"/>
              </a:lnSpc>
              <a:spcBef>
                <a:spcPts val="0"/>
              </a:spcBef>
              <a:buFont typeface="+mj-lt"/>
              <a:buAutoNum type="arabicPeriod" startAt="7"/>
            </a:pPr>
            <a:r>
              <a:rPr lang="en-US" dirty="0"/>
              <a:t>Write-in Votes</a:t>
            </a:r>
          </a:p>
          <a:p>
            <a:pPr lvl="1">
              <a:lnSpc>
                <a:spcPct val="107000"/>
              </a:lnSpc>
              <a:spcBef>
                <a:spcPts val="0"/>
              </a:spcBef>
            </a:pPr>
            <a:r>
              <a:rPr lang="en-US" dirty="0"/>
              <a:t>In a November general election, city council officer elections, an independent or common school district trustee election, hospital district election, special elections for state representative and state senator, or other elections where declaration of write-in is required and the voter writes in the name of a person whose name is not on the List of Declared Write-In Candidates, </a:t>
            </a:r>
            <a:r>
              <a:rPr lang="en-US" b="1" dirty="0"/>
              <a:t>the vote is not counted.</a:t>
            </a:r>
          </a:p>
          <a:p>
            <a:pPr lvl="1">
              <a:lnSpc>
                <a:spcPct val="107000"/>
              </a:lnSpc>
              <a:spcBef>
                <a:spcPts val="0"/>
              </a:spcBef>
            </a:pPr>
            <a:r>
              <a:rPr lang="en-US" dirty="0"/>
              <a:t>In all elections other than those listed in above, </a:t>
            </a:r>
            <a:r>
              <a:rPr lang="en-US" b="1" dirty="0"/>
              <a:t>all write-ins are counted. </a:t>
            </a:r>
            <a:endParaRPr lang="en-US" dirty="0"/>
          </a:p>
          <a:p>
            <a:pPr marL="457200" lvl="1" indent="0">
              <a:lnSpc>
                <a:spcPct val="107000"/>
              </a:lnSpc>
              <a:spcBef>
                <a:spcPts val="0"/>
              </a:spcBef>
              <a:buNone/>
            </a:pPr>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spTree>
    <p:extLst>
      <p:ext uri="{BB962C8B-B14F-4D97-AF65-F5344CB8AC3E}">
        <p14:creationId xmlns:p14="http://schemas.microsoft.com/office/powerpoint/2010/main" val="852317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891642"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lvl="1">
              <a:lnSpc>
                <a:spcPct val="107000"/>
              </a:lnSpc>
              <a:spcBef>
                <a:spcPts val="0"/>
              </a:spcBef>
            </a:pPr>
            <a:r>
              <a:rPr lang="en-US" dirty="0"/>
              <a:t>If only one candidate files for precinct chair, the election for that office is not held and the county chair must prepare a sign notifying voters that the candidate will be declared elected to the office at the time of the local canvass. An election officer must post the sign in one or more locations in the polling place. </a:t>
            </a:r>
          </a:p>
          <a:p>
            <a:pPr lvl="1">
              <a:lnSpc>
                <a:spcPct val="107000"/>
              </a:lnSpc>
              <a:spcBef>
                <a:spcPts val="0"/>
              </a:spcBef>
            </a:pPr>
            <a:r>
              <a:rPr lang="en-US" dirty="0"/>
              <a:t>In a runoff election,</a:t>
            </a:r>
            <a:r>
              <a:rPr lang="en-US" b="1" dirty="0"/>
              <a:t> no write-ins are counted</a:t>
            </a:r>
            <a:r>
              <a:rPr lang="en-US" dirty="0"/>
              <a:t>. </a:t>
            </a:r>
          </a:p>
          <a:p>
            <a:pPr lvl="1">
              <a:lnSpc>
                <a:spcPct val="107000"/>
              </a:lnSpc>
              <a:spcBef>
                <a:spcPts val="0"/>
              </a:spcBef>
            </a:pPr>
            <a:r>
              <a:rPr lang="en-US" dirty="0"/>
              <a:t>The first time a name is read, enter it on the tally list and also make a tally mark by the name. Each subsequent time the name is read, make a tally mark by the name.</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spTree>
    <p:extLst>
      <p:ext uri="{BB962C8B-B14F-4D97-AF65-F5344CB8AC3E}">
        <p14:creationId xmlns:p14="http://schemas.microsoft.com/office/powerpoint/2010/main" val="758589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2"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p>
          <a:p>
            <a:pPr lvl="1">
              <a:lnSpc>
                <a:spcPct val="107000"/>
              </a:lnSpc>
              <a:spcBef>
                <a:spcPts val="0"/>
              </a:spcBef>
            </a:pPr>
            <a:r>
              <a:rPr lang="en-US" dirty="0"/>
              <a:t>Where a voter fails to properly mark an “X” in the write-in box, the write-in vote </a:t>
            </a:r>
            <a:r>
              <a:rPr lang="en-US" b="1" dirty="0"/>
              <a:t>may be counted</a:t>
            </a:r>
            <a:r>
              <a:rPr lang="en-US" dirty="0"/>
              <a:t> if the voter has written in the name of the declared write-in candidate for elections where declarations are required or name of person in elections where they are not required and the presiding judge can determine the intent of the voter (</a:t>
            </a:r>
            <a:r>
              <a:rPr lang="en-US" i="1" dirty="0"/>
              <a:t>see</a:t>
            </a:r>
            <a:r>
              <a:rPr lang="en-US" dirty="0"/>
              <a:t> Figure 6).</a:t>
            </a:r>
          </a:p>
          <a:p>
            <a:pPr lvl="1">
              <a:lnSpc>
                <a:spcPct val="107000"/>
              </a:lnSpc>
              <a:spcBef>
                <a:spcPts val="0"/>
              </a:spcBef>
            </a:pPr>
            <a:r>
              <a:rPr lang="en-US" dirty="0"/>
              <a:t>A ballot voted where the voter only marked an “X” in the write-in square and did not write-in the name of a declared write-in candidate should </a:t>
            </a:r>
            <a:r>
              <a:rPr lang="en-US" b="1" dirty="0"/>
              <a:t>not be counted</a:t>
            </a:r>
            <a:r>
              <a:rPr lang="en-US" dirty="0"/>
              <a:t>.</a:t>
            </a:r>
          </a:p>
          <a:p>
            <a:pPr lvl="1">
              <a:lnSpc>
                <a:spcPct val="107000"/>
              </a:lnSpc>
              <a:spcBef>
                <a:spcPts val="0"/>
              </a:spcBef>
            </a:pPr>
            <a:endParaRPr lang="en-US" dirty="0"/>
          </a:p>
          <a:p>
            <a:pPr marL="0" indent="0">
              <a:lnSpc>
                <a:spcPct val="107000"/>
              </a:lnSpc>
              <a:spcBef>
                <a:spcPts val="0"/>
              </a:spcBef>
              <a:buNone/>
            </a:pPr>
            <a:endParaRPr lang="en-US" b="1"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spTree>
    <p:extLst>
      <p:ext uri="{BB962C8B-B14F-4D97-AF65-F5344CB8AC3E}">
        <p14:creationId xmlns:p14="http://schemas.microsoft.com/office/powerpoint/2010/main" val="3195992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2" cy="86517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Rules for Counting Paper Ballots</a:t>
            </a:r>
            <a:endParaRPr lang="en-US" dirty="0"/>
          </a:p>
          <a:p>
            <a:pPr marL="0" indent="0">
              <a:lnSpc>
                <a:spcPct val="107000"/>
              </a:lnSpc>
              <a:spcBef>
                <a:spcPts val="0"/>
              </a:spcBef>
              <a:buNone/>
            </a:pPr>
            <a:endParaRPr lang="en-US" b="1"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pic>
        <p:nvPicPr>
          <p:cNvPr id="3" name="Picture 2">
            <a:extLst>
              <a:ext uri="{FF2B5EF4-FFF2-40B4-BE49-F238E27FC236}">
                <a16:creationId xmlns:a16="http://schemas.microsoft.com/office/drawing/2014/main" id="{F8C332E6-0BD9-46D6-BA5C-ADB8B3D4100C}"/>
              </a:ext>
            </a:extLst>
          </p:cNvPr>
          <p:cNvPicPr>
            <a:picLocks noChangeAspect="1"/>
          </p:cNvPicPr>
          <p:nvPr/>
        </p:nvPicPr>
        <p:blipFill>
          <a:blip r:embed="rId2"/>
          <a:stretch>
            <a:fillRect/>
          </a:stretch>
        </p:blipFill>
        <p:spPr>
          <a:xfrm>
            <a:off x="1861141" y="3348234"/>
            <a:ext cx="8469718" cy="3357366"/>
          </a:xfrm>
          <a:prstGeom prst="rect">
            <a:avLst/>
          </a:prstGeom>
        </p:spPr>
      </p:pic>
    </p:spTree>
    <p:extLst>
      <p:ext uri="{BB962C8B-B14F-4D97-AF65-F5344CB8AC3E}">
        <p14:creationId xmlns:p14="http://schemas.microsoft.com/office/powerpoint/2010/main" val="4173649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1"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Irregularly-Marked Ballots</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pic>
        <p:nvPicPr>
          <p:cNvPr id="2" name="Picture 1">
            <a:extLst>
              <a:ext uri="{FF2B5EF4-FFF2-40B4-BE49-F238E27FC236}">
                <a16:creationId xmlns:a16="http://schemas.microsoft.com/office/drawing/2014/main" id="{9CEEF66D-5E52-4B0B-949B-DF28BA115DA0}"/>
              </a:ext>
            </a:extLst>
          </p:cNvPr>
          <p:cNvPicPr>
            <a:picLocks noChangeAspect="1"/>
          </p:cNvPicPr>
          <p:nvPr/>
        </p:nvPicPr>
        <p:blipFill>
          <a:blip r:embed="rId2"/>
          <a:stretch>
            <a:fillRect/>
          </a:stretch>
        </p:blipFill>
        <p:spPr>
          <a:xfrm>
            <a:off x="2632984" y="3316729"/>
            <a:ext cx="6926032" cy="3422275"/>
          </a:xfrm>
          <a:prstGeom prst="rect">
            <a:avLst/>
          </a:prstGeom>
        </p:spPr>
      </p:pic>
    </p:spTree>
    <p:extLst>
      <p:ext uri="{BB962C8B-B14F-4D97-AF65-F5344CB8AC3E}">
        <p14:creationId xmlns:p14="http://schemas.microsoft.com/office/powerpoint/2010/main" val="3788463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1"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Irregularly-Marked Ballots</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pic>
        <p:nvPicPr>
          <p:cNvPr id="3" name="Picture 2">
            <a:extLst>
              <a:ext uri="{FF2B5EF4-FFF2-40B4-BE49-F238E27FC236}">
                <a16:creationId xmlns:a16="http://schemas.microsoft.com/office/drawing/2014/main" id="{6F65AEF4-7D5A-44E6-B935-D4FA10BB6013}"/>
              </a:ext>
            </a:extLst>
          </p:cNvPr>
          <p:cNvPicPr>
            <a:picLocks noChangeAspect="1"/>
          </p:cNvPicPr>
          <p:nvPr/>
        </p:nvPicPr>
        <p:blipFill>
          <a:blip r:embed="rId2"/>
          <a:stretch>
            <a:fillRect/>
          </a:stretch>
        </p:blipFill>
        <p:spPr>
          <a:xfrm>
            <a:off x="2487808" y="3316729"/>
            <a:ext cx="7216385" cy="3388871"/>
          </a:xfrm>
          <a:prstGeom prst="rect">
            <a:avLst/>
          </a:prstGeom>
        </p:spPr>
      </p:pic>
    </p:spTree>
    <p:extLst>
      <p:ext uri="{BB962C8B-B14F-4D97-AF65-F5344CB8AC3E}">
        <p14:creationId xmlns:p14="http://schemas.microsoft.com/office/powerpoint/2010/main" val="2185983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58" y="2865779"/>
            <a:ext cx="10536041"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Irregularly-Marked Ballots</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3062E943-EA4B-445F-93BF-5019ECF6AA3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11.1D</a:t>
            </a:r>
          </a:p>
        </p:txBody>
      </p:sp>
      <p:pic>
        <p:nvPicPr>
          <p:cNvPr id="4" name="Picture 3">
            <a:extLst>
              <a:ext uri="{FF2B5EF4-FFF2-40B4-BE49-F238E27FC236}">
                <a16:creationId xmlns:a16="http://schemas.microsoft.com/office/drawing/2014/main" id="{2C011BA3-9BEC-4EC9-BFE6-FFE0418CCD2E}"/>
              </a:ext>
            </a:extLst>
          </p:cNvPr>
          <p:cNvPicPr>
            <a:picLocks noChangeAspect="1"/>
          </p:cNvPicPr>
          <p:nvPr/>
        </p:nvPicPr>
        <p:blipFill>
          <a:blip r:embed="rId2"/>
          <a:stretch>
            <a:fillRect/>
          </a:stretch>
        </p:blipFill>
        <p:spPr>
          <a:xfrm>
            <a:off x="2723422" y="3326255"/>
            <a:ext cx="6745156" cy="3388870"/>
          </a:xfrm>
          <a:prstGeom prst="rect">
            <a:avLst/>
          </a:prstGeom>
        </p:spPr>
      </p:pic>
    </p:spTree>
    <p:extLst>
      <p:ext uri="{BB962C8B-B14F-4D97-AF65-F5344CB8AC3E}">
        <p14:creationId xmlns:p14="http://schemas.microsoft.com/office/powerpoint/2010/main" val="179942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44217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Closing a Hand-Counted Ballot Box</a:t>
            </a:r>
          </a:p>
          <a:p>
            <a:pPr>
              <a:lnSpc>
                <a:spcPct val="107000"/>
              </a:lnSpc>
              <a:spcBef>
                <a:spcPts val="0"/>
              </a:spcBef>
            </a:pPr>
            <a:r>
              <a:rPr lang="en-US" dirty="0"/>
              <a:t>Follow instructions provided by the authority conducting the election. Once the vote totals have been reconciled, proceed with the following actions:</a:t>
            </a:r>
          </a:p>
          <a:p>
            <a:pPr marL="914400" lvl="1" indent="-457200">
              <a:lnSpc>
                <a:spcPct val="107000"/>
              </a:lnSpc>
              <a:spcBef>
                <a:spcPts val="0"/>
              </a:spcBef>
              <a:buFont typeface="+mj-lt"/>
              <a:buAutoNum type="arabicPeriod"/>
            </a:pPr>
            <a:r>
              <a:rPr lang="en-US" dirty="0"/>
              <a:t>The election judge must lock and seal the ballot box slot with a tamper-evident seal or wire hasp seal.</a:t>
            </a:r>
          </a:p>
          <a:p>
            <a:pPr lvl="2">
              <a:lnSpc>
                <a:spcPct val="107000"/>
              </a:lnSpc>
              <a:spcBef>
                <a:spcPts val="0"/>
              </a:spcBef>
            </a:pPr>
            <a:r>
              <a:rPr lang="en-US" dirty="0"/>
              <a:t>Two election officers and, if poll watchers are present, up to two poll watchers must sign the seal (depending on how the box is designed). </a:t>
            </a:r>
          </a:p>
          <a:p>
            <a:pPr lvl="2">
              <a:lnSpc>
                <a:spcPct val="107000"/>
              </a:lnSpc>
              <a:spcBef>
                <a:spcPts val="0"/>
              </a:spcBef>
            </a:pPr>
            <a:r>
              <a:rPr lang="en-US" dirty="0"/>
              <a:t>Write the serial number of the wire hasp seal, if applicable, on the tamper-evident seal.</a:t>
            </a:r>
          </a:p>
          <a:p>
            <a:pPr marL="0" indent="0">
              <a:lnSpc>
                <a:spcPct val="107000"/>
              </a:lnSpc>
              <a:spcBef>
                <a:spcPts val="0"/>
              </a:spcBef>
              <a:buNone/>
            </a:pPr>
            <a:endParaRPr lang="en-US" dirty="0"/>
          </a:p>
          <a:p>
            <a:pPr marL="0" indent="0">
              <a:lnSpc>
                <a:spcPct val="107000"/>
              </a:lnSpc>
              <a:spcBef>
                <a:spcPts val="0"/>
              </a:spcBef>
              <a:buNone/>
            </a:pPr>
            <a:endParaRPr lang="en-US" dirty="0"/>
          </a:p>
        </p:txBody>
      </p:sp>
      <p:sp>
        <p:nvSpPr>
          <p:cNvPr id="144" name="Slide Number Placeholder 3">
            <a:extLst>
              <a:ext uri="{FF2B5EF4-FFF2-40B4-BE49-F238E27FC236}">
                <a16:creationId xmlns:a16="http://schemas.microsoft.com/office/drawing/2014/main" id="{D0B4B849-1BAC-4B1D-9DE3-0B7D5408474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11.1E</a:t>
            </a:r>
          </a:p>
        </p:txBody>
      </p:sp>
    </p:spTree>
    <p:extLst>
      <p:ext uri="{BB962C8B-B14F-4D97-AF65-F5344CB8AC3E}">
        <p14:creationId xmlns:p14="http://schemas.microsoft.com/office/powerpoint/2010/main" val="2858370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Closing a Hand-Counted Ballot Box</a:t>
            </a:r>
          </a:p>
          <a:p>
            <a:pPr lvl="2">
              <a:lnSpc>
                <a:spcPct val="107000"/>
              </a:lnSpc>
              <a:spcBef>
                <a:spcPts val="0"/>
              </a:spcBef>
            </a:pPr>
            <a:r>
              <a:rPr lang="en-US" dirty="0"/>
              <a:t>Document the seal number on the chain of custody form, if not already pre-printed.</a:t>
            </a:r>
          </a:p>
          <a:p>
            <a:pPr marL="0" indent="0">
              <a:lnSpc>
                <a:spcPct val="107000"/>
              </a:lnSpc>
              <a:spcBef>
                <a:spcPts val="0"/>
              </a:spcBef>
              <a:buNone/>
            </a:pPr>
            <a:endParaRPr lang="en-US" dirty="0"/>
          </a:p>
          <a:p>
            <a:pPr marL="0" indent="0">
              <a:lnSpc>
                <a:spcPct val="107000"/>
              </a:lnSpc>
              <a:spcBef>
                <a:spcPts val="0"/>
              </a:spcBef>
              <a:buNone/>
            </a:pPr>
            <a:endParaRPr lang="en-US" dirty="0"/>
          </a:p>
          <a:p>
            <a:pPr marL="0" indent="0">
              <a:lnSpc>
                <a:spcPct val="107000"/>
              </a:lnSpc>
              <a:spcBef>
                <a:spcPts val="0"/>
              </a:spcBef>
              <a:buNone/>
            </a:pPr>
            <a:endParaRPr lang="en-US" dirty="0"/>
          </a:p>
        </p:txBody>
      </p:sp>
      <p:sp>
        <p:nvSpPr>
          <p:cNvPr id="144" name="Slide Number Placeholder 3">
            <a:extLst>
              <a:ext uri="{FF2B5EF4-FFF2-40B4-BE49-F238E27FC236}">
                <a16:creationId xmlns:a16="http://schemas.microsoft.com/office/drawing/2014/main" id="{D0B4B849-1BAC-4B1D-9DE3-0B7D5408474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11.1E</a:t>
            </a:r>
          </a:p>
        </p:txBody>
      </p:sp>
    </p:spTree>
    <p:extLst>
      <p:ext uri="{BB962C8B-B14F-4D97-AF65-F5344CB8AC3E}">
        <p14:creationId xmlns:p14="http://schemas.microsoft.com/office/powerpoint/2010/main" val="3482802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92426-5981-794A-47F5-2CA79570BD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14E4BD9-28BA-141D-6A32-6F784B3B7AF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7D5780B-A05B-C7A0-DED8-920F86B87C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13D419-AAEC-EF0C-F4B1-8748F4D73A4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54DF49-82E3-B784-FFB5-72AFC7EBD2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B8BF59-B8B9-1FF6-103D-0A78F447B2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B2FD83-83E3-13E2-EA73-69F226C54E8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12D8E7-8C99-32A6-D10B-4420264323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70784F7-F1B4-63AC-B87B-0F5110101D6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BFCA2B-12BA-5D67-2222-5B27D3FD262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7038605-D628-8849-D0B7-B86C1E2A98D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850D8C2-3112-A67A-6DA2-9A97D8B999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F65DE8-38F6-4C86-BA1C-CF0A538C62A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F45D130-5911-0DA3-BE1C-008813D682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9D9D48-25AB-FF4B-44C0-D3C2AF79EC1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589F988-3F7A-E2DE-72A8-57382D8D8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56B3DC0-FA66-AED9-84D8-FAF56D4A1B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53F133B-247E-FF68-7F71-67C7115F76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023F350-C2B6-5C1A-A5BB-D15B562BFA8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3F25DAC-2028-E38F-38B5-E883BC4E4F2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E0E20BF-62D8-33B0-082C-0318D62788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1C096B3-1B99-F844-49BD-5FAC0B7763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77B95-FD23-782D-424F-770E3C4A3C9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2E5D457-9BE2-C29F-D0FD-CA69126C9A2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4E6B13A-92A6-5F3C-4C38-1D07AB7624F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2501E9A-A74A-2C40-E427-5B0EE27A367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E38BC11-A5B8-CC6A-A832-11246364D64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0AC867-C07E-6C2C-2302-B3B56A427F5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576171C-877F-952C-0FD6-3D5929153A1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E1C4C39-CE49-3071-BD4D-E20F2C3E715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1AA861-45A3-4327-6C93-CA5374531A7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094E89E-F013-5589-02EB-44FE9A34A7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D55015F-EA60-D749-7419-9CEEE07A04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D587678-753A-1F11-F975-0F1F0DE211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04B9C8-1047-CB03-3A20-E3692538B5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0C37A1-997B-0AF8-BCF6-D3B2EC909BB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6EE511-4D76-BC47-49FA-2D282F16226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4955166-D8E0-84D1-A9BC-C4B4C00B19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F06D5D6-6AEA-75FD-664B-4511B6A87FD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BDC0D58-1682-0787-5ADA-562AAC604F9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99B1C-0C97-54E7-5373-BA90D6CA1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EB221D-9959-6558-B3E8-A9C412C16F5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0FD938-AAB3-7443-DE3D-5E106920523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BFF1E7-C2EA-AAD9-AEC3-748649CED8D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A527B2F-7F19-E67D-0AB6-B443AD8F188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123A36A-6716-5F46-B16E-CA32FEF45B3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C4DCEF3-ADE3-D1D5-0BF4-B636AD05C82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66577FE-B55D-E8F8-FCFA-DBD7DAD8D20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5D74BE8-B73C-E5C7-B815-6F484F0FFC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70ABBFA-E115-23D0-5339-30961FFFE12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C3FDF2-BF75-7A9E-120A-756D15E044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453EA6-6D70-6D2A-952B-D977ECCB996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0ACE114-B4D3-8D94-35EB-35216DCE13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693550-F949-3FEB-67FE-222081C12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8026D71-1274-4AFE-2165-C077B59E8C3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35604D-B130-1514-643D-BA4833E67E0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13E5DF-94F9-F35D-2A9B-E83364BD1BD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6696C8C-D67E-054E-3EB2-26551E208F4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E662130-6833-8AAD-F13D-4B6A8213A5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284464-5143-0B05-4106-78AEEBC210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D40B32-1685-A526-B0F6-8F661766EE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A9DF2D-8A11-2852-49EA-B05C7CF58C8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325893-81FA-57F5-8F49-A9680021F5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AEB21EE-C537-4168-18D6-6CC44A6434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89645BD-6B3F-8861-3EEF-B8025B09DB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8F4B5D-6E1F-9FB1-71FD-C9CAC958B7D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789EA87-EE46-4E9F-CF87-32977886FF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AEB7-8138-08FF-01FC-C5383C6DE25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D57884A-7AE4-AAF9-9F6B-53FCABA8AE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E6F01C5-8E13-D509-2310-B1F5F786AEC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CEFC27-105B-C364-3ADE-735FFF9B2C7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05A56A-9CDE-B127-7799-5B3D2AE0E3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BEFF148-FBA5-F5B0-9CFC-53E0676CD56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40EC1-F1AD-361D-66A0-3462012539C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3CA482A-05C9-A17A-FAC0-C1CCB800424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7E8E525-D144-B947-F243-BCB0D639262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12DD798-9678-A4D9-B467-6534A2549A7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1C1F7F8-7453-E87E-02CB-579E28D7279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BF307C-F3DA-01F1-D53B-AA616033519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BAB1A3-3212-9C4D-F05A-985EBDF4156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AFD9A86-CBBF-3AB6-A014-F2E230B2D6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35AB6F2-CCB9-F546-2D2B-6CAADE130E0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1AE499B-E242-BBF6-BC30-D837DCCE40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8CE9582-67C4-9232-F2CA-6515A277B5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BCA1E49-59C8-CF6C-89C8-CFE26C8B82A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0985D1-C8EE-BF85-AAEE-5A80EDAEB7A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A7EC61E-DE2A-82A6-138E-CF1FB1EF99D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E416BD-0996-208B-BFE0-EAB61E33423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91F7ACB-C66D-CEE5-A16A-93D3CB243A9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4BA6E75-8396-A6FA-0F02-B3CCE39018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9893B15-4E2E-912C-0B61-E096BA2A1B8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B4D0F01-486F-D850-9548-9573A98FA00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8BD7C8C-0344-BB80-E35C-E3EE988AA35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9E09CC2-10EB-E3ED-D6CC-DDE880AA160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3CD6F60-65FB-CD51-A357-284E5FF11B4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DE71386-32BB-4D7B-27B9-61746B4D709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8886D6-6B40-6E0E-89BC-5152E981060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1CCB271-3E4B-67B5-3327-BC70AFF650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EBC4413-AA69-4864-B1AF-D2593B7C7A2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82D2A91-0C0A-C8F5-5E1D-32F978E458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6C21043-0315-5756-A44E-B262825A763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B63995E-E8D3-D639-3AE5-9F4A9976CB8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0F91EBE-CB71-9D09-E07D-8886EDBF985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043CD85-B1F4-B9FB-1963-5717CDC6D8F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B6EF8-984F-A14E-271B-7F36B767FB3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21FD1E1-74EF-266A-EBC8-6A4CA86DFEA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36E5559-FCBA-7B85-6C8D-7316F822CE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44518F-6BD3-7C14-03AD-50EE89FB95B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30F6A34-490C-D8D7-7EDC-6091F547DD4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0D1DFEB-E3DB-FACC-BED2-A3BF599A335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6CE569-B65D-C4C5-CA04-ABB5DB80916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02B4BB-1838-DB15-730C-7550CBB39F2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D87034-20AF-F606-DAAA-37EF0353A56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365CA19-D9E4-131B-A7AC-9DD544A1AB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4E88170-7663-E635-08A6-48967F1E138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738058-ABA9-2BE7-8D8B-5FEEA84732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D43C25C-960D-328C-2FC4-5D893E3601D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10F9DC-599A-0F46-1864-E01FBFB3383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523527-AC1A-0633-9E32-3E6967168BD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195522A-AC0D-7A8E-854A-AF68ADC401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DC91FC-4FDB-DD53-E84E-A54E76E8191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81DEA7C-ACC8-94D5-D67C-5E2B2A48C07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1FAC245-42EE-ACE0-BC3E-4142C508F3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12DEC2F-FDE2-835E-C4CF-2D8B58B385C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D4B94F-71D0-D81F-892A-F8FDC366B9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523197A-BCEC-BC7C-3E99-250379BE788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B541F9C-45FD-FA50-1C86-72B9F66B3BA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E95F31-EA44-D638-B1CC-B4B0B4806D9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5961DCC-5D68-5187-A050-4D34DC9760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88CCE1-CD02-753E-4C91-3C0445411BF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F8D4B1D-245E-F39B-B43A-9177DA47E4D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50FA5DB-F2D1-B0F6-D6A0-7CCDB3A7076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7EFCB27-880D-C44C-5CDC-035C01EE5A3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3ABED49-D760-A813-A90B-979A48F3597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63266AF-5738-B279-2AD8-98CB3472552D}"/>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4AC44B01-A66D-255F-3ED2-59E9721769A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6B957D42-C8E3-4ED9-95BD-2F1F528F2E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14</a:t>
            </a:fld>
            <a:endParaRPr lang="en-US" dirty="0">
              <a:solidFill>
                <a:schemeClr val="tx1"/>
              </a:solidFill>
              <a:latin typeface="Calibri" panose="020F0502020204030204"/>
            </a:endParaRPr>
          </a:p>
        </p:txBody>
      </p:sp>
      <p:sp>
        <p:nvSpPr>
          <p:cNvPr id="144" name="Title 3">
            <a:extLst>
              <a:ext uri="{FF2B5EF4-FFF2-40B4-BE49-F238E27FC236}">
                <a16:creationId xmlns:a16="http://schemas.microsoft.com/office/drawing/2014/main" id="{B969BC47-6FDB-4055-B3E8-36592FF8E9DB}"/>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(Securing the Polling Place)</a:t>
            </a:r>
            <a:endParaRPr lang="en-US" dirty="0"/>
          </a:p>
        </p:txBody>
      </p:sp>
      <p:sp>
        <p:nvSpPr>
          <p:cNvPr id="145" name="Content Placeholder 2">
            <a:extLst>
              <a:ext uri="{FF2B5EF4-FFF2-40B4-BE49-F238E27FC236}">
                <a16:creationId xmlns:a16="http://schemas.microsoft.com/office/drawing/2014/main" id="{B42C6860-E27C-40A4-8456-FBB773DC9791}"/>
              </a:ext>
            </a:extLst>
          </p:cNvPr>
          <p:cNvSpPr txBox="1">
            <a:spLocks/>
          </p:cNvSpPr>
          <p:nvPr/>
        </p:nvSpPr>
        <p:spPr>
          <a:xfrm>
            <a:off x="817760" y="2865779"/>
            <a:ext cx="10515600" cy="1655518"/>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14400" lvl="1" indent="-457200">
              <a:lnSpc>
                <a:spcPct val="107000"/>
              </a:lnSpc>
              <a:spcBef>
                <a:spcPts val="0"/>
              </a:spcBef>
              <a:buFont typeface="+mj-lt"/>
              <a:buAutoNum type="arabicPeriod" startAt="6"/>
            </a:pPr>
            <a:r>
              <a:rPr lang="en-US" dirty="0"/>
              <a:t>Complete and sign any applicable timesheets for payroll purposes.</a:t>
            </a:r>
          </a:p>
          <a:p>
            <a:pPr marL="914400" lvl="1" indent="-457200">
              <a:lnSpc>
                <a:spcPct val="107000"/>
              </a:lnSpc>
              <a:spcBef>
                <a:spcPts val="0"/>
              </a:spcBef>
              <a:buFont typeface="+mj-lt"/>
              <a:buAutoNum type="arabicPeriod" startAt="6"/>
            </a:pPr>
            <a:r>
              <a:rPr lang="en-US" dirty="0"/>
              <a:t>Do a final walk-through before leaving the polling place.</a:t>
            </a:r>
          </a:p>
          <a:p>
            <a:pPr marL="914400" lvl="1" indent="-457200">
              <a:lnSpc>
                <a:spcPct val="107000"/>
              </a:lnSpc>
              <a:spcBef>
                <a:spcPts val="0"/>
              </a:spcBef>
              <a:buFont typeface="+mj-lt"/>
              <a:buAutoNum type="arabicPeriod" startAt="6"/>
            </a:pPr>
            <a:r>
              <a:rPr lang="en-US" dirty="0"/>
              <a:t>Secure the facility for the night, as instructed by the election authority or facility manager.</a:t>
            </a:r>
          </a:p>
        </p:txBody>
      </p:sp>
    </p:spTree>
    <p:extLst>
      <p:ext uri="{BB962C8B-B14F-4D97-AF65-F5344CB8AC3E}">
        <p14:creationId xmlns:p14="http://schemas.microsoft.com/office/powerpoint/2010/main" val="902781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ePollbook and MiFi</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ePollbook vendor.</a:t>
            </a:r>
          </a:p>
          <a:p>
            <a:pPr marL="914400" lvl="1" indent="-457200">
              <a:lnSpc>
                <a:spcPct val="107000"/>
              </a:lnSpc>
              <a:spcBef>
                <a:spcPts val="0"/>
              </a:spcBef>
              <a:buFont typeface="+mj-lt"/>
              <a:buAutoNum type="arabicPeriod"/>
            </a:pPr>
            <a:r>
              <a:rPr lang="en-US" dirty="0"/>
              <a:t>Power off the MiFi and place into the container in which it was issued.</a:t>
            </a:r>
          </a:p>
          <a:p>
            <a:pPr marL="914400" lvl="1" indent="-457200">
              <a:lnSpc>
                <a:spcPct val="107000"/>
              </a:lnSpc>
              <a:spcBef>
                <a:spcPts val="0"/>
              </a:spcBef>
              <a:buFont typeface="+mj-lt"/>
              <a:buAutoNum type="arabicPeriod"/>
            </a:pPr>
            <a:r>
              <a:rPr lang="en-US" dirty="0"/>
              <a:t>Log out of and power off the ePollbook.</a:t>
            </a:r>
          </a:p>
        </p:txBody>
      </p:sp>
      <p:sp>
        <p:nvSpPr>
          <p:cNvPr id="144" name="Slide Number Placeholder 3">
            <a:extLst>
              <a:ext uri="{FF2B5EF4-FFF2-40B4-BE49-F238E27FC236}">
                <a16:creationId xmlns:a16="http://schemas.microsoft.com/office/drawing/2014/main" id="{D0B4B849-1BAC-4B1D-9DE3-0B7D5408474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11.1F</a:t>
            </a:r>
          </a:p>
        </p:txBody>
      </p:sp>
    </p:spTree>
    <p:extLst>
      <p:ext uri="{BB962C8B-B14F-4D97-AF65-F5344CB8AC3E}">
        <p14:creationId xmlns:p14="http://schemas.microsoft.com/office/powerpoint/2010/main" val="782505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330167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ePollbook and MiFi</a:t>
            </a:r>
          </a:p>
          <a:p>
            <a:pPr marL="914400" lvl="1" indent="-457200">
              <a:lnSpc>
                <a:spcPct val="107000"/>
              </a:lnSpc>
              <a:spcBef>
                <a:spcPts val="0"/>
              </a:spcBef>
              <a:buFont typeface="+mj-lt"/>
              <a:buAutoNum type="arabicPeriod" startAt="3"/>
            </a:pPr>
            <a:r>
              <a:rPr lang="en-US" dirty="0"/>
              <a:t>Unplug all cords from the ePollbook and return in the case/bag in which it was delivered.</a:t>
            </a:r>
          </a:p>
          <a:p>
            <a:pPr lvl="2">
              <a:lnSpc>
                <a:spcPct val="107000"/>
              </a:lnSpc>
              <a:spcBef>
                <a:spcPts val="0"/>
              </a:spcBef>
            </a:pPr>
            <a:r>
              <a:rPr lang="en-US" dirty="0"/>
              <a:t>If applicable, document the seal number on the chain of custody form.</a:t>
            </a:r>
          </a:p>
          <a:p>
            <a:pPr marL="457200" indent="-457200">
              <a:buFont typeface="+mj-lt"/>
              <a:buAutoNum type="arabicPeriod"/>
            </a:pPr>
            <a:endParaRPr lang="en-US" dirty="0"/>
          </a:p>
          <a:p>
            <a:pPr marL="457200" indent="-457200">
              <a:lnSpc>
                <a:spcPct val="107000"/>
              </a:lnSpc>
              <a:spcBef>
                <a:spcPts val="0"/>
              </a:spcBef>
              <a:buFont typeface="+mj-lt"/>
              <a:buAutoNum type="arabicPeriod"/>
            </a:pPr>
            <a:endParaRPr lang="en-US" dirty="0"/>
          </a:p>
          <a:p>
            <a:pPr marL="457200" indent="-457200">
              <a:lnSpc>
                <a:spcPct val="107000"/>
              </a:lnSpc>
              <a:spcBef>
                <a:spcPts val="0"/>
              </a:spcBef>
              <a:buFont typeface="+mj-lt"/>
              <a:buAutoNum type="arabicPeriod"/>
            </a:pPr>
            <a:endParaRPr lang="en-US" dirty="0"/>
          </a:p>
          <a:p>
            <a:pPr marL="0" indent="0">
              <a:lnSpc>
                <a:spcPct val="107000"/>
              </a:lnSpc>
              <a:spcBef>
                <a:spcPts val="0"/>
              </a:spcBef>
              <a:buNone/>
            </a:pPr>
            <a:endParaRPr lang="en-US" dirty="0"/>
          </a:p>
        </p:txBody>
      </p:sp>
      <p:sp>
        <p:nvSpPr>
          <p:cNvPr id="144" name="Slide Number Placeholder 3">
            <a:extLst>
              <a:ext uri="{FF2B5EF4-FFF2-40B4-BE49-F238E27FC236}">
                <a16:creationId xmlns:a16="http://schemas.microsoft.com/office/drawing/2014/main" id="{D0B4B849-1BAC-4B1D-9DE3-0B7D5408474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11.1F</a:t>
            </a:r>
          </a:p>
        </p:txBody>
      </p:sp>
    </p:spTree>
    <p:extLst>
      <p:ext uri="{BB962C8B-B14F-4D97-AF65-F5344CB8AC3E}">
        <p14:creationId xmlns:p14="http://schemas.microsoft.com/office/powerpoint/2010/main" val="3434447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Poll List (or Combination Form)</a:t>
            </a:r>
          </a:p>
          <a:p>
            <a:pPr>
              <a:lnSpc>
                <a:spcPct val="107000"/>
              </a:lnSpc>
              <a:spcBef>
                <a:spcPts val="0"/>
              </a:spcBef>
            </a:pPr>
            <a:r>
              <a:rPr lang="en-US" dirty="0"/>
              <a:t>Follow instructions provided by the authority conducting the election.</a:t>
            </a:r>
          </a:p>
          <a:p>
            <a:pPr marL="914400" lvl="1" indent="-457200">
              <a:lnSpc>
                <a:spcPct val="107000"/>
              </a:lnSpc>
              <a:spcBef>
                <a:spcPts val="0"/>
              </a:spcBef>
              <a:buFont typeface="+mj-lt"/>
              <a:buAutoNum type="arabicPeriod"/>
            </a:pPr>
            <a:r>
              <a:rPr lang="en-US" dirty="0"/>
              <a:t>Prepare the Poll List (or Combination Forms) for return to the authority conducting the election.</a:t>
            </a:r>
          </a:p>
          <a:p>
            <a:pPr marL="457200" indent="-457200">
              <a:lnSpc>
                <a:spcPct val="107000"/>
              </a:lnSpc>
              <a:spcBef>
                <a:spcPts val="0"/>
              </a:spcBef>
              <a:buFont typeface="+mj-lt"/>
              <a:buAutoNum type="arabicPeriod"/>
            </a:pPr>
            <a:endParaRPr lang="en-US" dirty="0"/>
          </a:p>
          <a:p>
            <a:pPr marL="457200" indent="-457200">
              <a:lnSpc>
                <a:spcPct val="107000"/>
              </a:lnSpc>
              <a:spcBef>
                <a:spcPts val="0"/>
              </a:spcBef>
              <a:buFont typeface="+mj-lt"/>
              <a:buAutoNum type="arabicPeriod"/>
            </a:pPr>
            <a:endParaRPr lang="en-US" dirty="0"/>
          </a:p>
          <a:p>
            <a:pPr marL="0" indent="0">
              <a:lnSpc>
                <a:spcPct val="107000"/>
              </a:lnSpc>
              <a:spcBef>
                <a:spcPts val="0"/>
              </a:spcBef>
              <a:buNone/>
            </a:pPr>
            <a:endParaRPr lang="en-US" dirty="0"/>
          </a:p>
        </p:txBody>
      </p:sp>
      <p:sp>
        <p:nvSpPr>
          <p:cNvPr id="144" name="Slide Number Placeholder 3">
            <a:extLst>
              <a:ext uri="{FF2B5EF4-FFF2-40B4-BE49-F238E27FC236}">
                <a16:creationId xmlns:a16="http://schemas.microsoft.com/office/drawing/2014/main" id="{D0B4B849-1BAC-4B1D-9DE3-0B7D5408474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11.1F</a:t>
            </a:r>
          </a:p>
        </p:txBody>
      </p:sp>
    </p:spTree>
    <p:extLst>
      <p:ext uri="{BB962C8B-B14F-4D97-AF65-F5344CB8AC3E}">
        <p14:creationId xmlns:p14="http://schemas.microsoft.com/office/powerpoint/2010/main" val="3475278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Hand-Marked Paper Ballot Stations</a:t>
            </a:r>
          </a:p>
          <a:p>
            <a:pPr>
              <a:lnSpc>
                <a:spcPct val="107000"/>
              </a:lnSpc>
              <a:spcBef>
                <a:spcPts val="0"/>
              </a:spcBef>
            </a:pPr>
            <a:r>
              <a:rPr lang="en-US" dirty="0"/>
              <a:t>Follow instructions provided by the authority conducting the election.</a:t>
            </a:r>
          </a:p>
          <a:p>
            <a:pPr marL="914400" lvl="1" indent="-457200">
              <a:lnSpc>
                <a:spcPct val="107000"/>
              </a:lnSpc>
              <a:spcBef>
                <a:spcPts val="0"/>
              </a:spcBef>
              <a:buFont typeface="+mj-lt"/>
              <a:buAutoNum type="arabicPeriod"/>
            </a:pPr>
            <a:r>
              <a:rPr lang="en-US" dirty="0"/>
              <a:t>Remove all indelible marking instruments from each voting booth.</a:t>
            </a:r>
          </a:p>
          <a:p>
            <a:pPr marL="914400" lvl="1" indent="-457200">
              <a:lnSpc>
                <a:spcPct val="107000"/>
              </a:lnSpc>
              <a:spcBef>
                <a:spcPts val="0"/>
              </a:spcBef>
              <a:buFont typeface="+mj-lt"/>
              <a:buAutoNum type="arabicPeriod"/>
            </a:pPr>
            <a:r>
              <a:rPr lang="en-US" dirty="0"/>
              <a:t>Remove all posted signs from the privacy screens.</a:t>
            </a:r>
          </a:p>
          <a:p>
            <a:pPr marL="914400" lvl="1" indent="-457200">
              <a:lnSpc>
                <a:spcPct val="107000"/>
              </a:lnSpc>
              <a:spcBef>
                <a:spcPts val="0"/>
              </a:spcBef>
              <a:buFont typeface="+mj-lt"/>
              <a:buAutoNum type="arabicPeriod"/>
            </a:pPr>
            <a:r>
              <a:rPr lang="en-US" dirty="0"/>
              <a:t>Disassemble and pack all voting booths and privacy screens.</a:t>
            </a:r>
          </a:p>
          <a:p>
            <a:pPr marL="457200" indent="-457200">
              <a:lnSpc>
                <a:spcPct val="107000"/>
              </a:lnSpc>
              <a:spcBef>
                <a:spcPts val="0"/>
              </a:spcBef>
              <a:buFont typeface="+mj-lt"/>
              <a:buAutoNum type="arabicPeriod"/>
            </a:pPr>
            <a:endParaRPr lang="en-US" dirty="0"/>
          </a:p>
          <a:p>
            <a:pPr marL="457200" indent="-457200">
              <a:lnSpc>
                <a:spcPct val="107000"/>
              </a:lnSpc>
              <a:spcBef>
                <a:spcPts val="0"/>
              </a:spcBef>
              <a:buFont typeface="+mj-lt"/>
              <a:buAutoNum type="arabicPeriod"/>
            </a:pPr>
            <a:endParaRPr lang="en-US" dirty="0"/>
          </a:p>
          <a:p>
            <a:pPr marL="0" indent="0">
              <a:lnSpc>
                <a:spcPct val="107000"/>
              </a:lnSpc>
              <a:spcBef>
                <a:spcPts val="0"/>
              </a:spcBef>
              <a:buNone/>
            </a:pPr>
            <a:endParaRPr lang="en-US" dirty="0"/>
          </a:p>
        </p:txBody>
      </p:sp>
      <p:sp>
        <p:nvSpPr>
          <p:cNvPr id="144" name="Slide Number Placeholder 3">
            <a:extLst>
              <a:ext uri="{FF2B5EF4-FFF2-40B4-BE49-F238E27FC236}">
                <a16:creationId xmlns:a16="http://schemas.microsoft.com/office/drawing/2014/main" id="{D0B4B849-1BAC-4B1D-9DE3-0B7D5408474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11.1G</a:t>
            </a:r>
          </a:p>
        </p:txBody>
      </p:sp>
    </p:spTree>
    <p:extLst>
      <p:ext uri="{BB962C8B-B14F-4D97-AF65-F5344CB8AC3E}">
        <p14:creationId xmlns:p14="http://schemas.microsoft.com/office/powerpoint/2010/main" val="2682392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spcBef>
                <a:spcPts val="0"/>
              </a:spcBef>
              <a:buNone/>
              <a:defRPr/>
            </a:pPr>
            <a:r>
              <a:rPr lang="en-US" b="1" kern="1400" dirty="0">
                <a:ea typeface="Times New Roman" panose="02020603050405020304" pitchFamily="18" charset="0"/>
                <a:cs typeface="Times New Roman" panose="02020603050405020304" pitchFamily="18" charset="0"/>
              </a:rPr>
              <a:t>Distribution of Election Records</a:t>
            </a:r>
          </a:p>
          <a:p>
            <a:pPr>
              <a:lnSpc>
                <a:spcPct val="107000"/>
              </a:lnSpc>
              <a:spcBef>
                <a:spcPts val="0"/>
              </a:spcBef>
            </a:pPr>
            <a:r>
              <a:rPr lang="en-US" dirty="0"/>
              <a:t>Follow instructions provided by the authority conducting the election.</a:t>
            </a:r>
          </a:p>
          <a:p>
            <a:pPr marL="914400" lvl="1" indent="-457200">
              <a:lnSpc>
                <a:spcPct val="107000"/>
              </a:lnSpc>
              <a:spcBef>
                <a:spcPts val="0"/>
              </a:spcBef>
              <a:buFont typeface="+mj-lt"/>
              <a:buAutoNum type="arabicPeriod"/>
            </a:pPr>
            <a:r>
              <a:rPr lang="en-US" dirty="0"/>
              <a:t>Making Out the Returns</a:t>
            </a:r>
          </a:p>
          <a:p>
            <a:pPr lvl="2">
              <a:lnSpc>
                <a:spcPct val="107000"/>
              </a:lnSpc>
              <a:spcBef>
                <a:spcPts val="0"/>
              </a:spcBef>
            </a:pPr>
            <a:r>
              <a:rPr lang="en-US" dirty="0"/>
              <a:t>After all ballots are counted, each tally list must be totaled and signed by the counting officer keeping it. If more than one officer has kept one particular list, each officer signs upon finishing.  </a:t>
            </a:r>
          </a:p>
          <a:p>
            <a:pPr lvl="2">
              <a:lnSpc>
                <a:spcPct val="107000"/>
              </a:lnSpc>
              <a:spcBef>
                <a:spcPts val="0"/>
              </a:spcBef>
            </a:pPr>
            <a:r>
              <a:rPr lang="en-US" dirty="0"/>
              <a:t>Total each tally list to obtain the total number of votes cast for each candidate and/or for or against each proposition.</a:t>
            </a:r>
          </a:p>
          <a:p>
            <a:pPr lvl="2">
              <a:lnSpc>
                <a:spcPct val="107000"/>
              </a:lnSpc>
              <a:spcBef>
                <a:spcPts val="0"/>
              </a:spcBef>
            </a:pPr>
            <a:r>
              <a:rPr lang="en-US" dirty="0"/>
              <a:t>The presiding judge must complete and sign the </a:t>
            </a:r>
            <a:r>
              <a:rPr lang="en-US" u="sng" dirty="0">
                <a:hlinkClick r:id="rId5"/>
              </a:rPr>
              <a:t>Return Sheet</a:t>
            </a:r>
            <a:r>
              <a:rPr lang="en-US" dirty="0"/>
              <a:t> (Form 11-7).</a:t>
            </a:r>
          </a:p>
          <a:p>
            <a:pPr marL="0" indent="0">
              <a:lnSpc>
                <a:spcPct val="107000"/>
              </a:lnSpc>
              <a:spcBef>
                <a:spcPts val="0"/>
              </a:spcBef>
              <a:buNone/>
            </a:pPr>
            <a:endParaRPr lang="en-US" dirty="0"/>
          </a:p>
        </p:txBody>
      </p:sp>
      <p:sp>
        <p:nvSpPr>
          <p:cNvPr id="144" name="Slide Number Placeholder 3">
            <a:extLst>
              <a:ext uri="{FF2B5EF4-FFF2-40B4-BE49-F238E27FC236}">
                <a16:creationId xmlns:a16="http://schemas.microsoft.com/office/drawing/2014/main" id="{D0B4B849-1BAC-4B1D-9DE3-0B7D5408474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11.1H</a:t>
            </a:r>
          </a:p>
        </p:txBody>
      </p:sp>
    </p:spTree>
    <p:extLst>
      <p:ext uri="{BB962C8B-B14F-4D97-AF65-F5344CB8AC3E}">
        <p14:creationId xmlns:p14="http://schemas.microsoft.com/office/powerpoint/2010/main" val="628087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are Hand-Counted)</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nSpc>
                <a:spcPct val="107000"/>
              </a:lnSpc>
              <a:spcBef>
                <a:spcPts val="0"/>
              </a:spcBef>
              <a:buNone/>
              <a:defRPr/>
            </a:pPr>
            <a:r>
              <a:rPr lang="en-US" b="1" kern="1400" dirty="0">
                <a:ea typeface="Times New Roman" panose="02020603050405020304" pitchFamily="18" charset="0"/>
                <a:cs typeface="Times New Roman" panose="02020603050405020304" pitchFamily="18" charset="0"/>
              </a:rPr>
              <a:t>Distribution of Election Records</a:t>
            </a:r>
          </a:p>
          <a:p>
            <a:pPr marL="914400" lvl="1" indent="-457200">
              <a:lnSpc>
                <a:spcPct val="107000"/>
              </a:lnSpc>
              <a:spcBef>
                <a:spcPts val="0"/>
              </a:spcBef>
              <a:buFont typeface="+mj-lt"/>
              <a:buAutoNum type="arabicPeriod" startAt="2"/>
            </a:pPr>
            <a:r>
              <a:rPr lang="en-US" dirty="0"/>
              <a:t>The election judge must then complete and sign the </a:t>
            </a:r>
            <a:r>
              <a:rPr lang="en-US" u="sng" dirty="0">
                <a:hlinkClick r:id="rId5"/>
              </a:rPr>
              <a:t>Register of Official Ballots</a:t>
            </a:r>
            <a:r>
              <a:rPr lang="en-US" dirty="0"/>
              <a:t> (Form 7-23).</a:t>
            </a:r>
          </a:p>
          <a:p>
            <a:pPr marL="914400" lvl="1" indent="-457200">
              <a:lnSpc>
                <a:spcPct val="107000"/>
              </a:lnSpc>
              <a:spcBef>
                <a:spcPts val="0"/>
              </a:spcBef>
              <a:buFont typeface="+mj-lt"/>
              <a:buAutoNum type="arabicPeriod" startAt="2"/>
            </a:pPr>
            <a:r>
              <a:rPr lang="en-US" dirty="0"/>
              <a:t>Election records must be filed in four envelopes </a:t>
            </a:r>
            <a:r>
              <a:rPr lang="en-US" i="1" dirty="0"/>
              <a:t>(five in a primary election)</a:t>
            </a:r>
            <a:r>
              <a:rPr lang="en-US" dirty="0"/>
              <a:t> and three secure ballot boxes or containers. Refer to the table below for the contents of each envelope or box.</a:t>
            </a:r>
          </a:p>
          <a:p>
            <a:pPr lvl="2">
              <a:lnSpc>
                <a:spcPct val="107000"/>
              </a:lnSpc>
              <a:spcBef>
                <a:spcPts val="0"/>
              </a:spcBef>
            </a:pPr>
            <a:r>
              <a:rPr lang="en-US" i="1" dirty="0"/>
              <a:t>Note:</a:t>
            </a:r>
            <a:r>
              <a:rPr lang="en-US" dirty="0"/>
              <a:t> The Poll List and Combination Form may be in the form of an ePollbook. </a:t>
            </a:r>
          </a:p>
        </p:txBody>
      </p:sp>
      <p:sp>
        <p:nvSpPr>
          <p:cNvPr id="144" name="Slide Number Placeholder 3">
            <a:extLst>
              <a:ext uri="{FF2B5EF4-FFF2-40B4-BE49-F238E27FC236}">
                <a16:creationId xmlns:a16="http://schemas.microsoft.com/office/drawing/2014/main" id="{D0B4B849-1BAC-4B1D-9DE3-0B7D5408474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11.1H</a:t>
            </a:r>
          </a:p>
        </p:txBody>
      </p:sp>
    </p:spTree>
    <p:extLst>
      <p:ext uri="{BB962C8B-B14F-4D97-AF65-F5344CB8AC3E}">
        <p14:creationId xmlns:p14="http://schemas.microsoft.com/office/powerpoint/2010/main" val="3951372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9351746"/>
              </p:ext>
            </p:extLst>
          </p:nvPr>
        </p:nvGraphicFramePr>
        <p:xfrm>
          <a:off x="636611" y="3388182"/>
          <a:ext cx="10918778" cy="3175381"/>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1828800">
                  <a:extLst>
                    <a:ext uri="{9D8B030D-6E8A-4147-A177-3AD203B41FA5}">
                      <a16:colId xmlns:a16="http://schemas.microsoft.com/office/drawing/2014/main" val="3097806439"/>
                    </a:ext>
                  </a:extLst>
                </a:gridCol>
                <a:gridCol w="8595360">
                  <a:extLst>
                    <a:ext uri="{9D8B030D-6E8A-4147-A177-3AD203B41FA5}">
                      <a16:colId xmlns:a16="http://schemas.microsoft.com/office/drawing/2014/main" val="2500199956"/>
                    </a:ext>
                  </a:extLst>
                </a:gridCol>
              </a:tblGrid>
              <a:tr h="254721">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1</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2</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975711652"/>
                  </a:ext>
                </a:extLst>
              </a:tr>
              <a:tr h="2920660">
                <a:tc vMerge="1">
                  <a:txBody>
                    <a:bodyPr/>
                    <a:lstStyle/>
                    <a:p>
                      <a:endParaRPr lang="en-US"/>
                    </a:p>
                  </a:txBody>
                  <a:tcPr/>
                </a:tc>
                <a:tc>
                  <a:txBody>
                    <a:bodyPr/>
                    <a:lstStyle/>
                    <a:p>
                      <a:pPr marL="342900" marR="0" lvl="0" indent="-228600" algn="l">
                        <a:lnSpc>
                          <a:spcPct val="107000"/>
                        </a:lnSpc>
                        <a:spcBef>
                          <a:spcPts val="0"/>
                        </a:spcBef>
                        <a:spcAft>
                          <a:spcPts val="0"/>
                        </a:spcAft>
                        <a:buFont typeface="Symbol" panose="05050102010706020507" pitchFamily="18" charset="2"/>
                        <a:buChar char=""/>
                      </a:pPr>
                      <a:r>
                        <a:rPr lang="en-US" sz="1600" b="0" kern="1200" dirty="0">
                          <a:solidFill>
                            <a:schemeClr val="tx1"/>
                          </a:solidFill>
                          <a:effectLst/>
                          <a:latin typeface="+mn-lt"/>
                          <a:ea typeface="+mn-ea"/>
                          <a:cs typeface="Arial" panose="020B0604020202020204" pitchFamily="34" charset="0"/>
                        </a:rPr>
                        <a:t>Original of the precinct returns</a:t>
                      </a:r>
                    </a:p>
                    <a:p>
                      <a:pPr marL="342900" marR="0" lvl="0" indent="-228600" algn="l">
                        <a:lnSpc>
                          <a:spcPct val="107000"/>
                        </a:lnSpc>
                        <a:spcBef>
                          <a:spcPts val="0"/>
                        </a:spcBef>
                        <a:spcAft>
                          <a:spcPts val="0"/>
                        </a:spcAft>
                        <a:buFont typeface="Symbol" panose="05050102010706020507" pitchFamily="18" charset="2"/>
                        <a:buChar char=""/>
                      </a:pPr>
                      <a:r>
                        <a:rPr lang="en-US" sz="1600" b="0" kern="1200" dirty="0">
                          <a:solidFill>
                            <a:schemeClr val="tx1"/>
                          </a:solidFill>
                          <a:effectLst/>
                          <a:latin typeface="+mn-lt"/>
                          <a:ea typeface="+mn-ea"/>
                          <a:cs typeface="Arial" panose="020B0604020202020204" pitchFamily="34" charset="0"/>
                        </a:rPr>
                        <a:t>Copy of the tally list</a:t>
                      </a:r>
                    </a:p>
                  </a:txBody>
                  <a:tcPr marL="45761" marR="4576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0"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4514850" algn="l"/>
                        </a:tabLst>
                        <a:defRPr/>
                      </a:pPr>
                      <a:r>
                        <a:rPr lang="en-US" sz="1600" kern="1200" dirty="0">
                          <a:solidFill>
                            <a:schemeClr val="tx1"/>
                          </a:solidFill>
                          <a:effectLst/>
                          <a:latin typeface="+mn-lt"/>
                          <a:ea typeface="+mn-ea"/>
                          <a:cs typeface="+mn-cs"/>
                        </a:rPr>
                        <a:t>Copy of the precinct returns</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4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kern="1200" dirty="0">
                          <a:solidFill>
                            <a:schemeClr val="tx1"/>
                          </a:solidFill>
                          <a:effectLst/>
                          <a:latin typeface="+mn-lt"/>
                          <a:ea typeface="+mn-ea"/>
                          <a:cs typeface="+mn-cs"/>
                        </a:rPr>
                        <a:t>Copy of the tally list</a:t>
                      </a:r>
                    </a:p>
                    <a:p>
                      <a:pPr marL="342900" marR="0" lvl="0"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4514850" algn="l"/>
                        </a:tabLst>
                        <a:defRPr/>
                      </a:pPr>
                      <a:r>
                        <a:rPr lang="en-US" sz="1600" kern="1200" dirty="0">
                          <a:solidFill>
                            <a:schemeClr val="tx1"/>
                          </a:solidFill>
                          <a:effectLst/>
                          <a:latin typeface="+mn-lt"/>
                          <a:ea typeface="+mn-ea"/>
                          <a:cs typeface="+mn-cs"/>
                        </a:rPr>
                        <a:t>Original of the Poll List or Combination Form </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4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kern="1200" dirty="0">
                          <a:solidFill>
                            <a:schemeClr val="tx1"/>
                          </a:solidFill>
                          <a:effectLst/>
                          <a:latin typeface="+mn-lt"/>
                          <a:ea typeface="+mn-ea"/>
                          <a:cs typeface="+mn-cs"/>
                        </a:rPr>
                        <a:t>  Reasonable Impediment Declarations</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Signature Roster or Combination Form</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Precinct Early Voting List</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Certificates of appointment of poll watchers</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Original copy of Statement of Compensation and Oaths, in some circumstances</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Notice of Total Number of Voters Who Have Voted</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Oaths of Election Officers</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Oaths of Assistance and Oaths of Interpreters</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Affidavits completed at the polling place, except affidavits required to be placed in Envelope No. 4</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List of Provisional Voters</a:t>
                      </a:r>
                      <a:endParaRPr lang="en-US" sz="1600" b="0" dirty="0">
                        <a:solidFill>
                          <a:schemeClr val="tx1"/>
                        </a:solidFill>
                        <a:effectLst/>
                        <a:latin typeface="+mn-lt"/>
                        <a:ea typeface="Calibri" panose="020F0502020204030204" pitchFamily="34" charset="0"/>
                        <a:cs typeface="Arial" panose="020B0604020202020204" pitchFamily="34" charset="0"/>
                      </a:endParaRPr>
                    </a:p>
                  </a:txBody>
                  <a:tcPr marL="45761" marR="45761"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6" name="Slide Number Placeholder 3">
            <a:extLst>
              <a:ext uri="{FF2B5EF4-FFF2-40B4-BE49-F238E27FC236}">
                <a16:creationId xmlns:a16="http://schemas.microsoft.com/office/drawing/2014/main" id="{530007FC-458C-44C2-BC44-0845F7280EB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0" name="Slide Number Placeholder 3">
            <a:extLst>
              <a:ext uri="{FF2B5EF4-FFF2-40B4-BE49-F238E27FC236}">
                <a16:creationId xmlns:a16="http://schemas.microsoft.com/office/drawing/2014/main" id="{C2D92967-F489-4EBE-8C7E-5860D352EA97}"/>
              </a:ext>
            </a:extLst>
          </p:cNvPr>
          <p:cNvSpPr>
            <a:spLocks noGrp="1"/>
          </p:cNvSpPr>
          <p:nvPr>
            <p:ph type="sldNum" sz="quarter" idx="4"/>
          </p:nvPr>
        </p:nvSpPr>
        <p:spPr>
          <a:xfrm>
            <a:off x="935820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11.1H</a:t>
            </a:r>
          </a:p>
        </p:txBody>
      </p:sp>
    </p:spTree>
    <p:extLst>
      <p:ext uri="{BB962C8B-B14F-4D97-AF65-F5344CB8AC3E}">
        <p14:creationId xmlns:p14="http://schemas.microsoft.com/office/powerpoint/2010/main" val="2271280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4270281774"/>
              </p:ext>
            </p:extLst>
          </p:nvPr>
        </p:nvGraphicFramePr>
        <p:xfrm>
          <a:off x="636611" y="3388182"/>
          <a:ext cx="10918778" cy="3175381"/>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gridCol w="5212080">
                  <a:extLst>
                    <a:ext uri="{9D8B030D-6E8A-4147-A177-3AD203B41FA5}">
                      <a16:colId xmlns:a16="http://schemas.microsoft.com/office/drawing/2014/main" val="2500199956"/>
                    </a:ext>
                  </a:extLst>
                </a:gridCol>
              </a:tblGrid>
              <a:tr h="270556">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3</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4</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975711652"/>
                  </a:ext>
                </a:extLst>
              </a:tr>
              <a:tr h="2904825">
                <a:tc vMerge="1">
                  <a:txBody>
                    <a:bodyPr/>
                    <a:lstStyle/>
                    <a:p>
                      <a:endParaRPr lang="en-US"/>
                    </a:p>
                  </a:txBody>
                  <a:tcPr/>
                </a:tc>
                <a:tc>
                  <a:txBody>
                    <a:bodyPr/>
                    <a:lstStyle/>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Copy of the precinct returns</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Copy of the Poll List or Combination Form</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Copy of the List of Provisional Voters</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Copy of the Register of Official Ballots/ Ballot and Seal Certificate</a:t>
                      </a:r>
                    </a:p>
                    <a:p>
                      <a:pPr marL="342900" marR="0" lvl="0"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Copy of the Statement of Compensation and Oaths</a:t>
                      </a:r>
                      <a:endParaRPr lang="en-US" sz="1600" dirty="0">
                        <a:solidFill>
                          <a:schemeClr val="tx1"/>
                        </a:solidFill>
                        <a:effectLst/>
                        <a:latin typeface="+mn-lt"/>
                        <a:ea typeface="Calibri" panose="020F0502020204030204" pitchFamily="34" charset="0"/>
                        <a:cs typeface="Times New Roman" panose="02020603050405020304" pitchFamily="18" charset="0"/>
                      </a:endParaRPr>
                    </a:p>
                    <a:p>
                      <a:pPr marL="342900" marR="0" lvl="0" indent="-228600" algn="l">
                        <a:lnSpc>
                          <a:spcPct val="107000"/>
                        </a:lnSpc>
                        <a:spcBef>
                          <a:spcPts val="0"/>
                        </a:spcBef>
                        <a:spcAft>
                          <a:spcPts val="0"/>
                        </a:spcAft>
                        <a:buFont typeface="Symbol" panose="05050102010706020507" pitchFamily="18" charset="2"/>
                        <a:buChar char=""/>
                      </a:pPr>
                      <a:endPar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1"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Precinct List of Registered Voters and Supplemental List of Registered Voters, if any</a:t>
                      </a:r>
                    </a:p>
                    <a:p>
                      <a:pPr marL="342900" marR="0" lvl="1"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Registration correction list, if any</a:t>
                      </a:r>
                    </a:p>
                    <a:p>
                      <a:pPr marL="342900" marR="0" lvl="1"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Statements of Residence, if any</a:t>
                      </a:r>
                    </a:p>
                    <a:p>
                      <a:pPr marL="342900" marR="0" lvl="1" indent="-228600" algn="l">
                        <a:lnSpc>
                          <a:spcPct val="107000"/>
                        </a:lnSpc>
                        <a:spcBef>
                          <a:spcPts val="0"/>
                        </a:spcBef>
                        <a:spcAft>
                          <a:spcPts val="0"/>
                        </a:spcAft>
                        <a:buFont typeface="Symbol" panose="05050102010706020507" pitchFamily="18" charset="2"/>
                        <a:buChar char=""/>
                      </a:pPr>
                      <a:r>
                        <a:rPr lang="en-US" sz="1600" kern="1200" dirty="0">
                          <a:solidFill>
                            <a:schemeClr val="tx1"/>
                          </a:solidFill>
                          <a:effectLst/>
                          <a:latin typeface="+mn-lt"/>
                          <a:ea typeface="+mn-ea"/>
                          <a:cs typeface="+mn-cs"/>
                        </a:rPr>
                        <a:t>Copy of the Poll List or Combination Form, if used instead of individual affidavits</a:t>
                      </a:r>
                      <a:endPar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7" name="Slide Number Placeholder 3">
            <a:extLst>
              <a:ext uri="{FF2B5EF4-FFF2-40B4-BE49-F238E27FC236}">
                <a16:creationId xmlns:a16="http://schemas.microsoft.com/office/drawing/2014/main" id="{53349096-8058-49F5-8B16-CE5473AB0BE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0" name="Slide Number Placeholder 3">
            <a:extLst>
              <a:ext uri="{FF2B5EF4-FFF2-40B4-BE49-F238E27FC236}">
                <a16:creationId xmlns:a16="http://schemas.microsoft.com/office/drawing/2014/main" id="{BBEA69F1-2C02-4E80-A28B-844D2B918E5F}"/>
              </a:ext>
            </a:extLst>
          </p:cNvPr>
          <p:cNvSpPr>
            <a:spLocks noGrp="1"/>
          </p:cNvSpPr>
          <p:nvPr>
            <p:ph type="sldNum" sz="quarter" idx="4"/>
          </p:nvPr>
        </p:nvSpPr>
        <p:spPr>
          <a:xfrm>
            <a:off x="935820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11.1H</a:t>
            </a:r>
          </a:p>
        </p:txBody>
      </p:sp>
    </p:spTree>
    <p:extLst>
      <p:ext uri="{BB962C8B-B14F-4D97-AF65-F5344CB8AC3E}">
        <p14:creationId xmlns:p14="http://schemas.microsoft.com/office/powerpoint/2010/main" val="3032961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3356420720"/>
              </p:ext>
            </p:extLst>
          </p:nvPr>
        </p:nvGraphicFramePr>
        <p:xfrm>
          <a:off x="636611" y="3388181"/>
          <a:ext cx="10918778" cy="3175381"/>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gridCol w="5212080">
                  <a:extLst>
                    <a:ext uri="{9D8B030D-6E8A-4147-A177-3AD203B41FA5}">
                      <a16:colId xmlns:a16="http://schemas.microsoft.com/office/drawing/2014/main" val="2500199956"/>
                    </a:ext>
                  </a:extLst>
                </a:gridCol>
              </a:tblGrid>
              <a:tr h="434630">
                <a:tc rowSpan="4">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ENVELOPE NO. 5</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This envelope is delivered with Envelope No. 1</a:t>
                      </a:r>
                      <a:endParaRPr lang="en-US" sz="11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ENVELOPE FOR REQUESTS AND CANCELLED BALLOTS</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This envelope is placed in Ballot Box No. 4</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975711652"/>
                  </a:ext>
                </a:extLst>
              </a:tr>
              <a:tr h="1757233">
                <a:tc vMerge="1">
                  <a:txBody>
                    <a:bodyPr/>
                    <a:lstStyle/>
                    <a:p>
                      <a:endParaRPr lang="en-US"/>
                    </a:p>
                  </a:txBody>
                  <a:tcPr/>
                </a:tc>
                <a:tc>
                  <a:txBody>
                    <a:bodyPr/>
                    <a:lstStyle/>
                    <a:p>
                      <a:pPr marL="342900" marR="0" lvl="0" indent="-228600" algn="l">
                        <a:lnSpc>
                          <a:spcPct val="107000"/>
                        </a:lnSpc>
                        <a:spcBef>
                          <a:spcPts val="0"/>
                        </a:spcBef>
                        <a:spcAft>
                          <a:spcPts val="0"/>
                        </a:spcAft>
                        <a:buFont typeface="Symbol" panose="05050102010706020507" pitchFamily="18" charset="2"/>
                        <a:buChar char=""/>
                      </a:pPr>
                      <a:r>
                        <a:rPr lang="en-US" sz="1600" i="1" dirty="0">
                          <a:effectLst/>
                          <a:latin typeface="Calibri" panose="020F0502020204030204" pitchFamily="34" charset="0"/>
                          <a:ea typeface="Calibri" panose="020F0502020204030204" pitchFamily="34" charset="0"/>
                          <a:cs typeface="Times New Roman" panose="02020603050405020304" pitchFamily="18" charset="0"/>
                        </a:rPr>
                        <a:t>Original of the Statement of Compensation and Oaths in a Primary Election</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indent="-22860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10795" marR="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10795" marR="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10795" marR="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Request to Cancel Ballot by Mail for Use in the Polling Place</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Register of Surrendered Ballots by Mail</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Surrendered ballots by mail, if any</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Notice of Improper Delivery and Notice of Surrendered Ballot, if any</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r h="432013">
                <a:tc vMerge="1">
                  <a:txBody>
                    <a:bodyPr/>
                    <a:lstStyle/>
                    <a:p>
                      <a:pPr marL="71755" marR="71755"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ENVELOPE FOR SPOILED BALLOTS</a:t>
                      </a:r>
                      <a:r>
                        <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p>
                    <a:p>
                      <a:pPr marL="0" marR="0" algn="ctr">
                        <a:lnSpc>
                          <a:spcPct val="107000"/>
                        </a:lnSpc>
                        <a:spcBef>
                          <a:spcPts val="0"/>
                        </a:spcBef>
                        <a:spcAft>
                          <a:spcPts val="0"/>
                        </a:spcAft>
                      </a:pPr>
                      <a:r>
                        <a:rPr lang="en-US" sz="1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This envelope is placed in Ballot Box No. 4</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342900" marR="0" lvl="1" indent="-228600" algn="l">
                        <a:lnSpc>
                          <a:spcPct val="107000"/>
                        </a:lnSpc>
                        <a:spcBef>
                          <a:spcPts val="0"/>
                        </a:spcBef>
                        <a:spcAft>
                          <a:spcPts val="0"/>
                        </a:spcAft>
                        <a:buFont typeface="Symbol" panose="05050102010706020507" pitchFamily="18" charset="2"/>
                        <a:buChar char=""/>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rgbClr val="002878"/>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6370419"/>
                  </a:ext>
                </a:extLst>
              </a:tr>
              <a:tr h="551505">
                <a:tc vMerge="1">
                  <a:txBody>
                    <a:bodyPr/>
                    <a:lstStyle/>
                    <a:p>
                      <a:pPr marL="71755" marR="71755"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342900" marR="0" lvl="1" indent="-228600" algn="just">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Register of Spoiled Ballots, if any</a:t>
                      </a:r>
                    </a:p>
                    <a:p>
                      <a:pPr marL="342900" marR="0" lvl="1" indent="-228600" algn="just">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Spoiled ballots, if any</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1" indent="-228600" algn="l">
                        <a:lnSpc>
                          <a:spcPct val="107000"/>
                        </a:lnSpc>
                        <a:spcBef>
                          <a:spcPts val="0"/>
                        </a:spcBef>
                        <a:spcAft>
                          <a:spcPts val="0"/>
                        </a:spcAft>
                        <a:buFont typeface="Symbol" panose="05050102010706020507" pitchFamily="18" charset="2"/>
                        <a:buChar char=""/>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rgbClr val="002878"/>
                      </a:solid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00261331"/>
                  </a:ext>
                </a:extLst>
              </a:tr>
            </a:tbl>
          </a:graphicData>
        </a:graphic>
      </p:graphicFrame>
      <p:sp>
        <p:nvSpPr>
          <p:cNvPr id="7" name="Slide Number Placeholder 3">
            <a:extLst>
              <a:ext uri="{FF2B5EF4-FFF2-40B4-BE49-F238E27FC236}">
                <a16:creationId xmlns:a16="http://schemas.microsoft.com/office/drawing/2014/main" id="{BA905DB5-FDC0-459F-BADA-021AE3C85B3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3" name="Slide Number Placeholder 3">
            <a:extLst>
              <a:ext uri="{FF2B5EF4-FFF2-40B4-BE49-F238E27FC236}">
                <a16:creationId xmlns:a16="http://schemas.microsoft.com/office/drawing/2014/main" id="{D22AA8FA-A924-4315-B6EC-D0A631B6A482}"/>
              </a:ext>
            </a:extLst>
          </p:cNvPr>
          <p:cNvSpPr>
            <a:spLocks noGrp="1"/>
          </p:cNvSpPr>
          <p:nvPr>
            <p:ph type="sldNum" sz="quarter" idx="4"/>
          </p:nvPr>
        </p:nvSpPr>
        <p:spPr>
          <a:xfrm>
            <a:off x="935820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11.1H</a:t>
            </a:r>
          </a:p>
        </p:txBody>
      </p:sp>
    </p:spTree>
    <p:extLst>
      <p:ext uri="{BB962C8B-B14F-4D97-AF65-F5344CB8AC3E}">
        <p14:creationId xmlns:p14="http://schemas.microsoft.com/office/powerpoint/2010/main" val="2490439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3766814510"/>
              </p:ext>
            </p:extLst>
          </p:nvPr>
        </p:nvGraphicFramePr>
        <p:xfrm>
          <a:off x="636611" y="3388181"/>
          <a:ext cx="10918778" cy="3175379"/>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gridCol w="5212080">
                  <a:extLst>
                    <a:ext uri="{9D8B030D-6E8A-4147-A177-3AD203B41FA5}">
                      <a16:colId xmlns:a16="http://schemas.microsoft.com/office/drawing/2014/main" val="2500199956"/>
                    </a:ext>
                  </a:extLst>
                </a:gridCol>
              </a:tblGrid>
              <a:tr h="430454">
                <a:tc rowSpan="4">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0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BALLOT BOX NO. 3</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0000"/>
                        </a:lnSpc>
                        <a:spcBef>
                          <a:spcPts val="0"/>
                        </a:spcBef>
                        <a:spcAft>
                          <a:spcPts val="0"/>
                        </a:spcAft>
                      </a:pPr>
                      <a:r>
                        <a:rPr lang="en-US" sz="1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(optical/digital scan or emergency paper ballots for accessible equipment, if any)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BALLOT BOX NO. 4</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extLst>
                  <a:ext uri="{0D108BD9-81ED-4DB2-BD59-A6C34878D82A}">
                    <a16:rowId xmlns:a16="http://schemas.microsoft.com/office/drawing/2014/main" val="3975711652"/>
                  </a:ext>
                </a:extLst>
              </a:tr>
              <a:tr h="1403655">
                <a:tc vMerge="1">
                  <a:txBody>
                    <a:bodyPr/>
                    <a:lstStyle/>
                    <a:p>
                      <a:endParaRPr lang="en-US"/>
                    </a:p>
                  </a:txBody>
                  <a:tcPr/>
                </a:tc>
                <a:tc>
                  <a:txBody>
                    <a:bodyPr/>
                    <a:lstStyle/>
                    <a:p>
                      <a:pPr marL="342900" marR="0" lvl="0" indent="-228600" algn="l">
                        <a:lnSpc>
                          <a:spcPct val="107000"/>
                        </a:lnSpc>
                        <a:spcBef>
                          <a:spcPts val="0"/>
                        </a:spcBef>
                        <a:spcAft>
                          <a:spcPts val="0"/>
                        </a:spcAft>
                        <a:buFont typeface="Symbol" panose="05050102010706020507" pitchFamily="18" charset="2"/>
                        <a:buChar char=""/>
                        <a:tabLst>
                          <a:tab pos="2628900" algn="l"/>
                        </a:tabLst>
                      </a:pPr>
                      <a:r>
                        <a:rPr lang="en-US" sz="1600" kern="1200" dirty="0">
                          <a:solidFill>
                            <a:schemeClr val="tx1"/>
                          </a:solidFill>
                          <a:effectLst/>
                          <a:latin typeface="+mn-lt"/>
                          <a:ea typeface="+mn-ea"/>
                          <a:cs typeface="+mn-cs"/>
                        </a:rPr>
                        <a:t>Voted ballots</a:t>
                      </a:r>
                    </a:p>
                    <a:p>
                      <a:pPr marL="342900" marR="0" lvl="0" indent="-228600" algn="l">
                        <a:lnSpc>
                          <a:spcPct val="107000"/>
                        </a:lnSpc>
                        <a:spcBef>
                          <a:spcPts val="0"/>
                        </a:spcBef>
                        <a:spcAft>
                          <a:spcPts val="0"/>
                        </a:spcAft>
                        <a:buFont typeface="Symbol" panose="05050102010706020507" pitchFamily="18" charset="2"/>
                        <a:buChar char=""/>
                        <a:tabLst>
                          <a:tab pos="2628900" algn="l"/>
                        </a:tabLst>
                      </a:pPr>
                      <a:r>
                        <a:rPr lang="en-US" sz="1600" kern="1200" dirty="0">
                          <a:solidFill>
                            <a:schemeClr val="tx1"/>
                          </a:solidFill>
                          <a:effectLst/>
                          <a:latin typeface="+mn-lt"/>
                          <a:ea typeface="+mn-ea"/>
                          <a:cs typeface="+mn-cs"/>
                        </a:rPr>
                        <a:t>Original of Precinct Returns</a:t>
                      </a:r>
                    </a:p>
                    <a:p>
                      <a:pPr marL="342900" marR="0" lvl="0" indent="-228600" algn="l">
                        <a:lnSpc>
                          <a:spcPct val="107000"/>
                        </a:lnSpc>
                        <a:spcBef>
                          <a:spcPts val="0"/>
                        </a:spcBef>
                        <a:spcAft>
                          <a:spcPts val="0"/>
                        </a:spcAft>
                        <a:buFont typeface="Symbol" panose="05050102010706020507" pitchFamily="18" charset="2"/>
                        <a:buChar char=""/>
                        <a:tabLst>
                          <a:tab pos="2628900" algn="l"/>
                        </a:tabLst>
                      </a:pPr>
                      <a:r>
                        <a:rPr lang="en-US" sz="1600" kern="1200" dirty="0">
                          <a:solidFill>
                            <a:schemeClr val="tx1"/>
                          </a:solidFill>
                          <a:effectLst/>
                          <a:latin typeface="+mn-lt"/>
                          <a:ea typeface="+mn-ea"/>
                          <a:cs typeface="+mn-cs"/>
                        </a:rPr>
                        <a:t>Cast ballots, regardless of counting decisions made</a:t>
                      </a:r>
                    </a:p>
                    <a:p>
                      <a:pPr marL="342900" marR="0" lvl="0" indent="-228600" algn="l">
                        <a:lnSpc>
                          <a:spcPct val="107000"/>
                        </a:lnSpc>
                        <a:spcBef>
                          <a:spcPts val="0"/>
                        </a:spcBef>
                        <a:spcAft>
                          <a:spcPts val="0"/>
                        </a:spcAft>
                        <a:buFont typeface="Symbol" panose="05050102010706020507" pitchFamily="18" charset="2"/>
                        <a:buChar char=""/>
                        <a:tabLst>
                          <a:tab pos="2628900" algn="l"/>
                        </a:tabLst>
                      </a:pPr>
                      <a:r>
                        <a:rPr lang="en-US" sz="1600" kern="1200" dirty="0">
                          <a:solidFill>
                            <a:schemeClr val="tx1"/>
                          </a:solidFill>
                          <a:effectLst/>
                          <a:latin typeface="+mn-lt"/>
                          <a:ea typeface="+mn-ea"/>
                          <a:cs typeface="+mn-cs"/>
                        </a:rPr>
                        <a:t>A copy of the tally list</a:t>
                      </a:r>
                    </a:p>
                    <a:p>
                      <a:pPr marL="342900" marR="0" lvl="0" indent="-228600" algn="l">
                        <a:lnSpc>
                          <a:spcPct val="107000"/>
                        </a:lnSpc>
                        <a:spcBef>
                          <a:spcPts val="0"/>
                        </a:spcBef>
                        <a:spcAft>
                          <a:spcPts val="0"/>
                        </a:spcAft>
                        <a:buFont typeface="Symbol" panose="05050102010706020507" pitchFamily="18" charset="2"/>
                        <a:buChar char=""/>
                        <a:tabLst>
                          <a:tab pos="2628900" algn="l"/>
                        </a:tabLst>
                      </a:pPr>
                      <a:r>
                        <a:rPr lang="en-US" sz="1600" kern="1200" dirty="0">
                          <a:solidFill>
                            <a:schemeClr val="tx1"/>
                          </a:solidFill>
                          <a:effectLst/>
                          <a:latin typeface="+mn-lt"/>
                          <a:ea typeface="+mn-ea"/>
                          <a:cs typeface="+mn-cs"/>
                        </a:rPr>
                        <a:t>A copy of the Poll List or Combination Form</a:t>
                      </a:r>
                      <a:endPar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3086100" algn="l"/>
                        </a:tabLst>
                        <a:defRPr/>
                      </a:pPr>
                      <a:r>
                        <a:rPr lang="en-US" sz="1600" kern="1200" dirty="0">
                          <a:solidFill>
                            <a:schemeClr val="tx1"/>
                          </a:solidFill>
                          <a:effectLst/>
                          <a:latin typeface="+mn-lt"/>
                          <a:ea typeface="+mn-ea"/>
                          <a:cs typeface="+mn-cs"/>
                        </a:rPr>
                        <a:t>Original of the Register of Official Ballots</a:t>
                      </a:r>
                    </a:p>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3086100" algn="l"/>
                        </a:tabLst>
                        <a:defRPr/>
                      </a:pPr>
                      <a:r>
                        <a:rPr lang="en-US" sz="1600" kern="1200" dirty="0">
                          <a:solidFill>
                            <a:schemeClr val="tx1"/>
                          </a:solidFill>
                          <a:effectLst/>
                          <a:latin typeface="+mn-lt"/>
                          <a:ea typeface="+mn-ea"/>
                          <a:cs typeface="+mn-cs"/>
                        </a:rPr>
                        <a:t>Envelope for Spoiled Ballots, if any</a:t>
                      </a:r>
                    </a:p>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3086100" algn="l"/>
                        </a:tabLst>
                        <a:defRPr/>
                      </a:pPr>
                      <a:r>
                        <a:rPr lang="en-US" sz="1600" kern="1200" dirty="0">
                          <a:solidFill>
                            <a:schemeClr val="tx1"/>
                          </a:solidFill>
                          <a:effectLst/>
                          <a:latin typeface="+mn-lt"/>
                          <a:ea typeface="+mn-ea"/>
                          <a:cs typeface="+mn-cs"/>
                        </a:rPr>
                        <a:t>Defectively-printed ballots, if any</a:t>
                      </a:r>
                    </a:p>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3086100" algn="l"/>
                        </a:tabLst>
                        <a:defRPr/>
                      </a:pPr>
                      <a:r>
                        <a:rPr lang="en-US" sz="1600" kern="1200" dirty="0">
                          <a:solidFill>
                            <a:schemeClr val="tx1"/>
                          </a:solidFill>
                          <a:effectLst/>
                          <a:latin typeface="+mn-lt"/>
                          <a:ea typeface="+mn-ea"/>
                          <a:cs typeface="+mn-cs"/>
                        </a:rPr>
                        <a:t>Envelope for Requests and Cancelled Ballots</a:t>
                      </a:r>
                    </a:p>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3086100" algn="l"/>
                        </a:tabLst>
                        <a:defRPr/>
                      </a:pPr>
                      <a:r>
                        <a:rPr lang="en-US" sz="1600" kern="1200" dirty="0">
                          <a:solidFill>
                            <a:schemeClr val="tx1"/>
                          </a:solidFill>
                          <a:effectLst/>
                          <a:latin typeface="+mn-lt"/>
                          <a:ea typeface="+mn-ea"/>
                          <a:cs typeface="+mn-cs"/>
                        </a:rPr>
                        <a:t>Unused ballots, if any</a:t>
                      </a:r>
                      <a:endParaRPr lang="en-US" sz="16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r h="499077">
                <a:tc vMerge="1">
                  <a:txBody>
                    <a:bodyPr/>
                    <a:lstStyle/>
                    <a:p>
                      <a:pPr marL="71755" marR="71755"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algn="ctr"/>
                      <a:r>
                        <a:rPr lang="en-US" sz="1600" b="1" kern="1200" dirty="0">
                          <a:solidFill>
                            <a:schemeClr val="bg1"/>
                          </a:solidFill>
                          <a:effectLst/>
                          <a:latin typeface="+mn-lt"/>
                          <a:ea typeface="+mn-ea"/>
                          <a:cs typeface="+mn-cs"/>
                        </a:rPr>
                        <a:t>SECURED CONTAINER USED FOR THE DEPOSIT </a:t>
                      </a:r>
                    </a:p>
                    <a:p>
                      <a:pPr algn="ctr"/>
                      <a:r>
                        <a:rPr lang="en-US" sz="1600" b="1" kern="1200" dirty="0">
                          <a:solidFill>
                            <a:schemeClr val="bg1"/>
                          </a:solidFill>
                          <a:effectLst/>
                          <a:latin typeface="+mn-lt"/>
                          <a:ea typeface="+mn-ea"/>
                          <a:cs typeface="+mn-cs"/>
                        </a:rPr>
                        <a:t>OF VOTED PROVISIONAL BALLOTS</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tc>
                  <a:txBody>
                    <a:bodyPr/>
                    <a:lstStyle/>
                    <a:p>
                      <a:pPr marL="0" marR="0" algn="ctr">
                        <a:lnSpc>
                          <a:spcPct val="107000"/>
                        </a:lnSpc>
                        <a:spcBef>
                          <a:spcPts val="0"/>
                        </a:spcBef>
                        <a:spcAft>
                          <a:spcPts val="0"/>
                        </a:spcAft>
                      </a:pP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5678984"/>
                  </a:ext>
                </a:extLst>
              </a:tr>
              <a:tr h="842193">
                <a:tc vMerge="1">
                  <a:txBody>
                    <a:bodyPr/>
                    <a:lstStyle/>
                    <a:p>
                      <a:pPr marL="71755" marR="71755"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lang="en-US" sz="1600" kern="1200" dirty="0">
                          <a:solidFill>
                            <a:schemeClr val="tx1"/>
                          </a:solidFill>
                          <a:effectLst/>
                          <a:latin typeface="+mn-lt"/>
                          <a:ea typeface="+mn-ea"/>
                          <a:cs typeface="+mn-cs"/>
                        </a:rPr>
                        <a:t>Voted Provisional Ballots sealed in Provisional Ballot Affidavit Envelopes </a:t>
                      </a:r>
                    </a:p>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lang="en-US" sz="1600" kern="1200" dirty="0">
                          <a:solidFill>
                            <a:schemeClr val="tx1"/>
                          </a:solidFill>
                          <a:effectLst/>
                          <a:latin typeface="+mn-lt"/>
                          <a:ea typeface="+mn-ea"/>
                          <a:cs typeface="+mn-cs"/>
                        </a:rPr>
                        <a:t>Original List of Provisional Voters</a:t>
                      </a:r>
                      <a:endPar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3086100" algn="l"/>
                        </a:tabLst>
                        <a:defRPr/>
                      </a:pPr>
                      <a:endPar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9050" cap="flat" cmpd="sng" algn="ctr">
                      <a:solidFill>
                        <a:srgbClr val="002878"/>
                      </a:solid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1229525"/>
                  </a:ext>
                </a:extLst>
              </a:tr>
            </a:tbl>
          </a:graphicData>
        </a:graphic>
      </p:graphicFrame>
      <p:sp>
        <p:nvSpPr>
          <p:cNvPr id="7" name="Slide Number Placeholder 3">
            <a:extLst>
              <a:ext uri="{FF2B5EF4-FFF2-40B4-BE49-F238E27FC236}">
                <a16:creationId xmlns:a16="http://schemas.microsoft.com/office/drawing/2014/main" id="{96ADE8AF-7166-4485-AA4A-ED07B14307C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3" name="Slide Number Placeholder 3">
            <a:extLst>
              <a:ext uri="{FF2B5EF4-FFF2-40B4-BE49-F238E27FC236}">
                <a16:creationId xmlns:a16="http://schemas.microsoft.com/office/drawing/2014/main" id="{7CBF7F7C-B913-43AC-917C-AA5A1D536349}"/>
              </a:ext>
            </a:extLst>
          </p:cNvPr>
          <p:cNvSpPr>
            <a:spLocks noGrp="1"/>
          </p:cNvSpPr>
          <p:nvPr>
            <p:ph type="sldNum" sz="quarter" idx="4"/>
          </p:nvPr>
        </p:nvSpPr>
        <p:spPr>
          <a:xfrm>
            <a:off x="935820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11.1H</a:t>
            </a:r>
          </a:p>
        </p:txBody>
      </p:sp>
    </p:spTree>
    <p:extLst>
      <p:ext uri="{BB962C8B-B14F-4D97-AF65-F5344CB8AC3E}">
        <p14:creationId xmlns:p14="http://schemas.microsoft.com/office/powerpoint/2010/main" val="2390434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1" name="Title 3">
            <a:extLst>
              <a:ext uri="{FF2B5EF4-FFF2-40B4-BE49-F238E27FC236}">
                <a16:creationId xmlns:a16="http://schemas.microsoft.com/office/drawing/2014/main" id="{AE6B1EDC-0BBD-49F2-9328-F759E37BBC78}"/>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Suspending the Polls – Daily During Early Voting</a:t>
            </a: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973873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Final Voters of the Day</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Near closing time, check any hallways or surrounding areas                                                                          for voters looking to vote.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Once polls close, if voters are waiting to enter the polling                                                                           place, the presiding judge must direct them to enter the                                                                       polling place, if possible.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entry to the polling place is not possible, the presiding                                                judge may distribute numbered identification cards to the                                            waiting voters and allow entry only to those possessing a numbered card. </a:t>
            </a:r>
          </a:p>
        </p:txBody>
      </p:sp>
      <p:grpSp>
        <p:nvGrpSpPr>
          <p:cNvPr id="142" name="Group 141">
            <a:extLst>
              <a:ext uri="{FF2B5EF4-FFF2-40B4-BE49-F238E27FC236}">
                <a16:creationId xmlns:a16="http://schemas.microsoft.com/office/drawing/2014/main" id="{D9B30791-FC72-48BB-BC6A-99CAD05B1C24}"/>
              </a:ext>
            </a:extLst>
          </p:cNvPr>
          <p:cNvGrpSpPr/>
          <p:nvPr/>
        </p:nvGrpSpPr>
        <p:grpSpPr>
          <a:xfrm>
            <a:off x="8876832" y="2490999"/>
            <a:ext cx="2921635" cy="2921635"/>
            <a:chOff x="0" y="0"/>
            <a:chExt cx="1992630" cy="1992630"/>
          </a:xfrm>
        </p:grpSpPr>
        <p:pic>
          <p:nvPicPr>
            <p:cNvPr id="143" name="Picture 142">
              <a:extLst>
                <a:ext uri="{FF2B5EF4-FFF2-40B4-BE49-F238E27FC236}">
                  <a16:creationId xmlns:a16="http://schemas.microsoft.com/office/drawing/2014/main" id="{6DD16586-EE2A-45C9-A64D-C778FA92185C}"/>
                </a:ext>
              </a:extLst>
            </p:cNvPr>
            <p:cNvPicPr>
              <a:picLocks noChangeAspect="1"/>
            </p:cNvPicPr>
            <p:nvPr/>
          </p:nvPicPr>
          <p:blipFill>
            <a:blip r:embed="rId5" r:link="rId6" cstate="print">
              <a:extLst>
                <a:ext uri="{28A0092B-C50C-407E-A947-70E740481C1C}">
                  <a14:useLocalDpi xmlns:a14="http://schemas.microsoft.com/office/drawing/2010/main" val="0"/>
                </a:ext>
              </a:extLst>
            </a:blip>
            <a:srcRect/>
            <a:stretch>
              <a:fillRect/>
            </a:stretch>
          </p:blipFill>
          <p:spPr bwMode="auto">
            <a:xfrm>
              <a:off x="0" y="0"/>
              <a:ext cx="1992630" cy="1992630"/>
            </a:xfrm>
            <a:prstGeom prst="rect">
              <a:avLst/>
            </a:prstGeom>
            <a:noFill/>
            <a:ln>
              <a:solidFill>
                <a:schemeClr val="tx1"/>
              </a:solidFill>
            </a:ln>
            <a:effectLst>
              <a:outerShdw blurRad="50800" dist="38100" dir="2700000" algn="tl" rotWithShape="0">
                <a:prstClr val="black">
                  <a:alpha val="40000"/>
                </a:prstClr>
              </a:outerShdw>
            </a:effectLst>
          </p:spPr>
        </p:pic>
        <p:sp>
          <p:nvSpPr>
            <p:cNvPr id="144" name="Rectangle 143">
              <a:extLst>
                <a:ext uri="{FF2B5EF4-FFF2-40B4-BE49-F238E27FC236}">
                  <a16:creationId xmlns:a16="http://schemas.microsoft.com/office/drawing/2014/main" id="{5A073D8B-DE8D-40A5-9585-B03F7DEF2F68}"/>
                </a:ext>
              </a:extLst>
            </p:cNvPr>
            <p:cNvSpPr/>
            <p:nvPr/>
          </p:nvSpPr>
          <p:spPr>
            <a:xfrm>
              <a:off x="421574" y="492826"/>
              <a:ext cx="1181100" cy="17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Rectangle 144">
              <a:extLst>
                <a:ext uri="{FF2B5EF4-FFF2-40B4-BE49-F238E27FC236}">
                  <a16:creationId xmlns:a16="http://schemas.microsoft.com/office/drawing/2014/main" id="{6D8CBE97-C127-4460-A6F5-14065F321BBE}"/>
                </a:ext>
              </a:extLst>
            </p:cNvPr>
            <p:cNvSpPr/>
            <p:nvPr/>
          </p:nvSpPr>
          <p:spPr>
            <a:xfrm>
              <a:off x="522514" y="1496291"/>
              <a:ext cx="1181100" cy="17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46" name="Picture 145">
              <a:extLst>
                <a:ext uri="{FF2B5EF4-FFF2-40B4-BE49-F238E27FC236}">
                  <a16:creationId xmlns:a16="http://schemas.microsoft.com/office/drawing/2014/main" id="{F5AE2168-CC1A-47A4-8252-9A07B0C81069}"/>
                </a:ext>
              </a:extLst>
            </p:cNvPr>
            <p:cNvPicPr>
              <a:picLocks noChangeAspect="1"/>
            </p:cNvPicPr>
            <p:nvPr/>
          </p:nvPicPr>
          <p:blipFill rotWithShape="1">
            <a:blip r:embed="rId7" r:link="rId6" cstate="print">
              <a:extLst>
                <a:ext uri="{BEBA8EAE-BF5A-486C-A8C5-ECC9F3942E4B}">
                  <a14:imgProps xmlns:a14="http://schemas.microsoft.com/office/drawing/2010/main">
                    <a14:imgLayer r:embed="rId8">
                      <a14:imgEffect>
                        <a14:backgroundRemoval t="70459" b="87286" l="10000" r="90000"/>
                      </a14:imgEffect>
                    </a14:imgLayer>
                  </a14:imgProps>
                </a:ext>
                <a:ext uri="{28A0092B-C50C-407E-A947-70E740481C1C}">
                  <a14:useLocalDpi xmlns:a14="http://schemas.microsoft.com/office/drawing/2010/main" val="0"/>
                </a:ext>
              </a:extLst>
            </a:blip>
            <a:srcRect l="25031" t="68356" r="25207" b="10611"/>
            <a:stretch>
              <a:fillRect/>
            </a:stretch>
          </p:blipFill>
          <p:spPr bwMode="auto">
            <a:xfrm>
              <a:off x="777834" y="1425039"/>
              <a:ext cx="991235" cy="418465"/>
            </a:xfrm>
            <a:prstGeom prst="rect">
              <a:avLst/>
            </a:prstGeom>
            <a:noFill/>
            <a:ln>
              <a:noFill/>
            </a:ln>
            <a:effectLst/>
            <a:extLst>
              <a:ext uri="{53640926-AAD7-44D8-BBD7-CCE9431645EC}">
                <a14:shadowObscured xmlns:a14="http://schemas.microsoft.com/office/drawing/2010/main"/>
              </a:ext>
            </a:extLst>
          </p:spPr>
        </p:pic>
      </p:grpSp>
    </p:spTree>
    <p:extLst>
      <p:ext uri="{BB962C8B-B14F-4D97-AF65-F5344CB8AC3E}">
        <p14:creationId xmlns:p14="http://schemas.microsoft.com/office/powerpoint/2010/main" val="2659709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Election Day: Closing the Polls (Ballots Tabulated at Polling Place)</a:t>
            </a:r>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79969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ea typeface="+mn-ea"/>
                <a:cs typeface="+mn-cs"/>
              </a:rPr>
              <a:t>Distribution of Election Records</a:t>
            </a:r>
          </a:p>
          <a:p>
            <a:pPr marL="457200" lvl="0" indent="-457200">
              <a:buFont typeface="+mj-lt"/>
              <a:buAutoNum type="arabicPeriod" startAt="4"/>
            </a:pPr>
            <a:r>
              <a:rPr lang="en-US" dirty="0"/>
              <a:t>Time</a:t>
            </a:r>
          </a:p>
          <a:p>
            <a:pPr lvl="1"/>
            <a:r>
              <a:rPr lang="en-US" dirty="0"/>
              <a:t>Records must be delivered to the appropriate authority immediately after the precinct returns are completed. </a:t>
            </a:r>
          </a:p>
          <a:p>
            <a:pPr lvl="1"/>
            <a:r>
              <a:rPr lang="en-US" dirty="0"/>
              <a:t>When counting at the precinct level, if the judge determines that the ballots will not be counted in time to permit delivery of the records by 2 a.m. of the day following the election, he or she must notify the general custodian of election records by telephone between midnight of election day and 1 a.m. of the following day of:</a:t>
            </a:r>
          </a:p>
          <a:p>
            <a:pPr lvl="2">
              <a:buFont typeface="Courier New" panose="02070309020205020404" pitchFamily="49" charset="0"/>
              <a:buChar char="o"/>
            </a:pPr>
            <a:r>
              <a:rPr lang="en-US" dirty="0"/>
              <a:t>The total number of voters voting as indicated by the Poll List;</a:t>
            </a:r>
          </a:p>
        </p:txBody>
      </p:sp>
      <p:sp>
        <p:nvSpPr>
          <p:cNvPr id="7" name="Slide Number Placeholder 3">
            <a:extLst>
              <a:ext uri="{FF2B5EF4-FFF2-40B4-BE49-F238E27FC236}">
                <a16:creationId xmlns:a16="http://schemas.microsoft.com/office/drawing/2014/main" id="{AAB6C7A7-FA45-4322-AE95-7C6537A31A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0" name="Slide Number Placeholder 3">
            <a:extLst>
              <a:ext uri="{FF2B5EF4-FFF2-40B4-BE49-F238E27FC236}">
                <a16:creationId xmlns:a16="http://schemas.microsoft.com/office/drawing/2014/main" id="{0E4CA7CE-151A-4391-B568-D5D3B185FF06}"/>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11.1H</a:t>
            </a:r>
          </a:p>
        </p:txBody>
      </p:sp>
    </p:spTree>
    <p:extLst>
      <p:ext uri="{BB962C8B-B14F-4D97-AF65-F5344CB8AC3E}">
        <p14:creationId xmlns:p14="http://schemas.microsoft.com/office/powerpoint/2010/main" val="407049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Election Day: Closing the Polls (Ballots Tabulated at Polling Place)</a:t>
            </a:r>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19901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ea typeface="+mn-ea"/>
                <a:cs typeface="+mn-cs"/>
              </a:rPr>
              <a:t>Distribution of Election Records</a:t>
            </a:r>
          </a:p>
          <a:p>
            <a:pPr lvl="2">
              <a:buFont typeface="Courier New" panose="02070309020205020404" pitchFamily="49" charset="0"/>
              <a:buChar char="o"/>
            </a:pPr>
            <a:r>
              <a:rPr lang="en-US" dirty="0"/>
              <a:t>The vote totals tallied for each candidate and for and against each measure at the time of notification;</a:t>
            </a:r>
          </a:p>
          <a:p>
            <a:pPr lvl="2">
              <a:buFont typeface="Courier New" panose="02070309020205020404" pitchFamily="49" charset="0"/>
              <a:buChar char="o"/>
            </a:pPr>
            <a:r>
              <a:rPr lang="en-US" dirty="0"/>
              <a:t>Total number of provisional votes (this is recommended); and </a:t>
            </a:r>
          </a:p>
          <a:p>
            <a:pPr lvl="2">
              <a:buFont typeface="Courier New" panose="02070309020205020404" pitchFamily="49" charset="0"/>
              <a:buChar char="o"/>
            </a:pPr>
            <a:r>
              <a:rPr lang="en-US" dirty="0"/>
              <a:t>The expected time of finishing the count. </a:t>
            </a:r>
          </a:p>
          <a:p>
            <a:pPr lvl="1"/>
            <a:r>
              <a:rPr lang="en-US" dirty="0"/>
              <a:t>In every election, the precinct election records must be delivered to the appropriate authorities not later than 24 hours after the polls close.  </a:t>
            </a:r>
          </a:p>
          <a:p>
            <a:pPr marL="457200" lvl="0" indent="-457200">
              <a:buFont typeface="+mj-lt"/>
              <a:buAutoNum type="arabicPeriod" startAt="5"/>
            </a:pPr>
            <a:r>
              <a:rPr lang="en-US" dirty="0"/>
              <a:t>The presiding judge retains Envelope No. 3. </a:t>
            </a:r>
          </a:p>
        </p:txBody>
      </p:sp>
      <p:sp>
        <p:nvSpPr>
          <p:cNvPr id="7" name="Slide Number Placeholder 3">
            <a:extLst>
              <a:ext uri="{FF2B5EF4-FFF2-40B4-BE49-F238E27FC236}">
                <a16:creationId xmlns:a16="http://schemas.microsoft.com/office/drawing/2014/main" id="{AAB6C7A7-FA45-4322-AE95-7C6537A31A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0" name="Slide Number Placeholder 3">
            <a:extLst>
              <a:ext uri="{FF2B5EF4-FFF2-40B4-BE49-F238E27FC236}">
                <a16:creationId xmlns:a16="http://schemas.microsoft.com/office/drawing/2014/main" id="{D7E323CF-9DF8-4EFE-B1E5-2578ACF9CB26}"/>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11.1H</a:t>
            </a:r>
          </a:p>
        </p:txBody>
      </p:sp>
    </p:spTree>
    <p:extLst>
      <p:ext uri="{BB962C8B-B14F-4D97-AF65-F5344CB8AC3E}">
        <p14:creationId xmlns:p14="http://schemas.microsoft.com/office/powerpoint/2010/main" val="1262854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Election Day: Closing the Polls (Ballots Tabulated at Polling Place)</a:t>
            </a:r>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154882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ea typeface="+mn-ea"/>
                <a:cs typeface="+mn-cs"/>
              </a:rPr>
              <a:t>Distribution of Election Records</a:t>
            </a:r>
          </a:p>
          <a:p>
            <a:pPr lvl="1"/>
            <a:r>
              <a:rPr lang="en-US" dirty="0"/>
              <a:t>The remaining election records are delivered to the general custodian of election records for distribution to the Presiding Officer of the Local Canvassing Authority, Voter Registrar, and </a:t>
            </a:r>
            <a:r>
              <a:rPr lang="en-US" i="1" dirty="0"/>
              <a:t>County Chair in a Primary Election.</a:t>
            </a:r>
            <a:endParaRPr lang="en-US" dirty="0"/>
          </a:p>
        </p:txBody>
      </p:sp>
      <p:sp>
        <p:nvSpPr>
          <p:cNvPr id="7" name="Slide Number Placeholder 3">
            <a:extLst>
              <a:ext uri="{FF2B5EF4-FFF2-40B4-BE49-F238E27FC236}">
                <a16:creationId xmlns:a16="http://schemas.microsoft.com/office/drawing/2014/main" id="{AAB6C7A7-FA45-4322-AE95-7C6537A31A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1" name="Slide Number Placeholder 3">
            <a:extLst>
              <a:ext uri="{FF2B5EF4-FFF2-40B4-BE49-F238E27FC236}">
                <a16:creationId xmlns:a16="http://schemas.microsoft.com/office/drawing/2014/main" id="{85FE8A5E-DAE7-49B4-B7B6-955393FD78FD}"/>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11.1H</a:t>
            </a:r>
          </a:p>
        </p:txBody>
      </p:sp>
    </p:spTree>
    <p:extLst>
      <p:ext uri="{BB962C8B-B14F-4D97-AF65-F5344CB8AC3E}">
        <p14:creationId xmlns:p14="http://schemas.microsoft.com/office/powerpoint/2010/main" val="2917224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a:lnSpc>
                <a:spcPct val="107000"/>
              </a:lnSpc>
              <a:spcBef>
                <a:spcPts val="0"/>
              </a:spcBef>
            </a:pPr>
            <a:r>
              <a:rPr lang="en-US" dirty="0"/>
              <a:t>Follow instructions provided by the authority conducting the election.</a:t>
            </a:r>
          </a:p>
          <a:p>
            <a:pPr marL="914400" lvl="1" indent="-457200">
              <a:lnSpc>
                <a:spcPct val="107000"/>
              </a:lnSpc>
              <a:spcBef>
                <a:spcPts val="0"/>
              </a:spcBef>
              <a:buFont typeface="+mj-lt"/>
              <a:buAutoNum type="arabicPeriod"/>
            </a:pPr>
            <a:r>
              <a:rPr lang="en-US" dirty="0"/>
              <a:t>Remove all posted signs inside the polling place.</a:t>
            </a:r>
          </a:p>
          <a:p>
            <a:pPr marL="914400" lvl="1" indent="-457200">
              <a:lnSpc>
                <a:spcPct val="107000"/>
              </a:lnSpc>
              <a:spcBef>
                <a:spcPts val="0"/>
              </a:spcBef>
              <a:buFont typeface="+mj-lt"/>
              <a:buAutoNum type="arabicPeriod"/>
            </a:pPr>
            <a:r>
              <a:rPr lang="en-US" dirty="0"/>
              <a:t>Remove all posted signs outside the polling place, including directional signs near the road, curbside, and </a:t>
            </a:r>
            <a:r>
              <a:rPr lang="en-US" i="1" dirty="0"/>
              <a:t>party signs (in primary elections).</a:t>
            </a:r>
            <a:endParaRPr lang="en-US" dirty="0"/>
          </a:p>
          <a:p>
            <a:pPr lvl="2">
              <a:lnSpc>
                <a:spcPct val="107000"/>
              </a:lnSpc>
              <a:spcBef>
                <a:spcPts val="0"/>
              </a:spcBef>
            </a:pPr>
            <a:r>
              <a:rPr lang="en-US" dirty="0"/>
              <a:t>Refer to the </a:t>
            </a:r>
            <a:r>
              <a:rPr lang="en-US" u="sng" dirty="0">
                <a:hlinkClick r:id="rId2"/>
              </a:rPr>
              <a:t>Election Day – Opening the Polling Place Checklist</a:t>
            </a:r>
            <a:r>
              <a:rPr lang="en-US" dirty="0"/>
              <a:t> (Form 7-29) for a list of signs, if needed.</a:t>
            </a:r>
          </a:p>
          <a:p>
            <a:pPr marL="914400" lvl="1" indent="-457200">
              <a:lnSpc>
                <a:spcPct val="107000"/>
              </a:lnSpc>
              <a:spcBef>
                <a:spcPts val="0"/>
              </a:spcBef>
              <a:buFont typeface="+mj-lt"/>
              <a:buAutoNum type="arabicPeriod"/>
            </a:pPr>
            <a:r>
              <a:rPr lang="en-US" dirty="0"/>
              <a:t>Pick up and discard all trash and debris in the polling place. </a:t>
            </a:r>
          </a:p>
          <a:p>
            <a:pPr lvl="2">
              <a:lnSpc>
                <a:spcPct val="107000"/>
              </a:lnSpc>
              <a:spcBef>
                <a:spcPts val="0"/>
              </a:spcBef>
            </a:pPr>
            <a:r>
              <a:rPr lang="en-US" dirty="0"/>
              <a:t>Restore the room(s) to its original condition.</a:t>
            </a:r>
          </a:p>
        </p:txBody>
      </p:sp>
      <p:sp>
        <p:nvSpPr>
          <p:cNvPr id="5" name="Slide Number Placeholder 3">
            <a:extLst>
              <a:ext uri="{FF2B5EF4-FFF2-40B4-BE49-F238E27FC236}">
                <a16:creationId xmlns:a16="http://schemas.microsoft.com/office/drawing/2014/main" id="{B26A90FE-3A6D-4E3D-91C1-D33B0F60E32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04C0D101-DB60-4E0C-8932-924C85F50791}"/>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11.1I</a:t>
            </a:r>
          </a:p>
        </p:txBody>
      </p:sp>
    </p:spTree>
    <p:extLst>
      <p:ext uri="{BB962C8B-B14F-4D97-AF65-F5344CB8AC3E}">
        <p14:creationId xmlns:p14="http://schemas.microsoft.com/office/powerpoint/2010/main" val="2294318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01609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marL="914400" lvl="1" indent="-457200">
              <a:lnSpc>
                <a:spcPct val="107000"/>
              </a:lnSpc>
              <a:spcBef>
                <a:spcPts val="0"/>
              </a:spcBef>
              <a:buFont typeface="+mj-lt"/>
              <a:buAutoNum type="arabicPeriod" startAt="4"/>
            </a:pPr>
            <a:r>
              <a:rPr lang="en-US" dirty="0"/>
              <a:t>If any equipment/supplies were delivered to the polling place by the authority conducting the election, make sure the items are accounted for, packed, and returned in the same manner in which they were delivered.</a:t>
            </a:r>
          </a:p>
          <a:p>
            <a:pPr lvl="2">
              <a:lnSpc>
                <a:spcPct val="107000"/>
              </a:lnSpc>
            </a:pPr>
            <a:r>
              <a:rPr lang="en-US" dirty="0"/>
              <a:t>Remove all tape from the electrical cords.</a:t>
            </a:r>
          </a:p>
          <a:p>
            <a:pPr marL="914400" lvl="1" indent="-457200">
              <a:lnSpc>
                <a:spcPct val="107000"/>
              </a:lnSpc>
              <a:buFont typeface="+mj-lt"/>
              <a:buAutoNum type="arabicPeriod" startAt="4"/>
            </a:pPr>
            <a:r>
              <a:rPr lang="en-US" dirty="0"/>
              <a:t>Close and seal any applicable supply cabinet, cage, or caddy.</a:t>
            </a:r>
          </a:p>
          <a:p>
            <a:pPr lvl="2">
              <a:lnSpc>
                <a:spcPct val="107000"/>
              </a:lnSpc>
            </a:pPr>
            <a:r>
              <a:rPr lang="en-US" dirty="0"/>
              <a:t>Document chain of custody.</a:t>
            </a:r>
          </a:p>
          <a:p>
            <a:pPr marL="914400" lvl="1" indent="-457200">
              <a:lnSpc>
                <a:spcPct val="107000"/>
              </a:lnSpc>
              <a:buFont typeface="+mj-lt"/>
              <a:buAutoNum type="arabicPeriod" startAt="4"/>
            </a:pPr>
            <a:r>
              <a:rPr lang="en-US" dirty="0"/>
              <a:t>Complete, organize, and sign all required paperwork.</a:t>
            </a:r>
          </a:p>
          <a:p>
            <a:pPr lvl="2">
              <a:lnSpc>
                <a:spcPct val="107000"/>
              </a:lnSpc>
            </a:pPr>
            <a:r>
              <a:rPr lang="en-US" dirty="0"/>
              <a:t>Secure and log all ballot boxes. </a:t>
            </a:r>
          </a:p>
        </p:txBody>
      </p:sp>
      <p:sp>
        <p:nvSpPr>
          <p:cNvPr id="5" name="Slide Number Placeholder 3">
            <a:extLst>
              <a:ext uri="{FF2B5EF4-FFF2-40B4-BE49-F238E27FC236}">
                <a16:creationId xmlns:a16="http://schemas.microsoft.com/office/drawing/2014/main" id="{372ECA25-7133-4061-90B4-05CE6A93D4B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2B47DF6E-8205-4B81-B87C-22BF75C2CEA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11.1I</a:t>
            </a:r>
          </a:p>
        </p:txBody>
      </p:sp>
    </p:spTree>
    <p:extLst>
      <p:ext uri="{BB962C8B-B14F-4D97-AF65-F5344CB8AC3E}">
        <p14:creationId xmlns:p14="http://schemas.microsoft.com/office/powerpoint/2010/main" val="2896404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49268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marL="914400" lvl="1" indent="-457200">
              <a:lnSpc>
                <a:spcPct val="107000"/>
              </a:lnSpc>
              <a:spcBef>
                <a:spcPts val="0"/>
              </a:spcBef>
              <a:buFont typeface="+mj-lt"/>
              <a:buAutoNum type="arabicPeriod" startAt="7"/>
            </a:pPr>
            <a:r>
              <a:rPr lang="en-US" dirty="0"/>
              <a:t>Complete and sign the </a:t>
            </a:r>
            <a:r>
              <a:rPr lang="en-US" u="sng" dirty="0">
                <a:hlinkClick r:id="rId2"/>
              </a:rPr>
              <a:t>Statement of Compensation and Oaths</a:t>
            </a:r>
            <a:r>
              <a:rPr lang="en-US" dirty="0"/>
              <a:t> (Form 7-3) or other applicable timesheets for payroll purposes.</a:t>
            </a:r>
          </a:p>
          <a:p>
            <a:pPr marL="914400" lvl="1" indent="-457200">
              <a:lnSpc>
                <a:spcPct val="107000"/>
              </a:lnSpc>
              <a:buFont typeface="+mj-lt"/>
              <a:buAutoNum type="arabicPeriod" startAt="7"/>
            </a:pPr>
            <a:r>
              <a:rPr lang="en-US" dirty="0"/>
              <a:t>Do a final walk-through before leaving the polling place.</a:t>
            </a:r>
          </a:p>
          <a:p>
            <a:pPr lvl="2">
              <a:lnSpc>
                <a:spcPct val="107000"/>
              </a:lnSpc>
            </a:pPr>
            <a:r>
              <a:rPr lang="en-US" dirty="0"/>
              <a:t>Gather all applicable equipment and election records for transport to the election authority. </a:t>
            </a:r>
          </a:p>
          <a:p>
            <a:pPr marL="914400" lvl="1" indent="-457200">
              <a:lnSpc>
                <a:spcPct val="107000"/>
              </a:lnSpc>
              <a:buFont typeface="+mj-lt"/>
              <a:buAutoNum type="arabicPeriod" startAt="7"/>
            </a:pPr>
            <a:r>
              <a:rPr lang="en-US" dirty="0"/>
              <a:t>Secure the facility for the night, as instructed by the election authority or facility manager.</a:t>
            </a:r>
          </a:p>
        </p:txBody>
      </p:sp>
      <p:sp>
        <p:nvSpPr>
          <p:cNvPr id="10" name="Slide Number Placeholder 3">
            <a:extLst>
              <a:ext uri="{FF2B5EF4-FFF2-40B4-BE49-F238E27FC236}">
                <a16:creationId xmlns:a16="http://schemas.microsoft.com/office/drawing/2014/main" id="{12BE901E-C760-439E-81A0-B95EC47718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7F158E57-6374-47B9-B6CE-28170D68D539}"/>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11.1I</a:t>
            </a:r>
          </a:p>
        </p:txBody>
      </p:sp>
    </p:spTree>
    <p:extLst>
      <p:ext uri="{BB962C8B-B14F-4D97-AF65-F5344CB8AC3E}">
        <p14:creationId xmlns:p14="http://schemas.microsoft.com/office/powerpoint/2010/main" val="3523036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8237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marL="914400" lvl="1" indent="-457200">
              <a:lnSpc>
                <a:spcPct val="107000"/>
              </a:lnSpc>
              <a:spcBef>
                <a:spcPts val="0"/>
              </a:spcBef>
              <a:buFont typeface="+mj-lt"/>
              <a:buAutoNum type="arabicPeriod" startAt="10"/>
            </a:pPr>
            <a:r>
              <a:rPr lang="en-US" dirty="0"/>
              <a:t>Return all applicable equipment and election records to the general custodian of election records. </a:t>
            </a:r>
          </a:p>
          <a:p>
            <a:pPr lvl="2">
              <a:lnSpc>
                <a:spcPct val="107000"/>
              </a:lnSpc>
            </a:pPr>
            <a:r>
              <a:rPr lang="en-US" dirty="0"/>
              <a:t>Two election officers must deliver the ballot box to the central counting station. </a:t>
            </a:r>
          </a:p>
          <a:p>
            <a:pPr lvl="2">
              <a:lnSpc>
                <a:spcPct val="107000"/>
              </a:lnSpc>
            </a:pPr>
            <a:r>
              <a:rPr lang="en-US" dirty="0"/>
              <a:t>Poll watchers may accompany election officers delivering election records. If delivery is made in a vehicle, it is sufficient to allow the watcher to follow in a different vehicle and to drive in such a manner that enables the watcher to keep the delivery vehicle in sight. </a:t>
            </a:r>
          </a:p>
        </p:txBody>
      </p:sp>
      <p:sp>
        <p:nvSpPr>
          <p:cNvPr id="5" name="Slide Number Placeholder 3">
            <a:extLst>
              <a:ext uri="{FF2B5EF4-FFF2-40B4-BE49-F238E27FC236}">
                <a16:creationId xmlns:a16="http://schemas.microsoft.com/office/drawing/2014/main" id="{FF6C7193-2D05-4EF7-A427-9B91E1D1B7B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C91E510C-1876-4FB9-9C3F-2BA34F89253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11.1I</a:t>
            </a:r>
          </a:p>
        </p:txBody>
      </p:sp>
    </p:spTree>
    <p:extLst>
      <p:ext uri="{BB962C8B-B14F-4D97-AF65-F5344CB8AC3E}">
        <p14:creationId xmlns:p14="http://schemas.microsoft.com/office/powerpoint/2010/main" val="710363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41127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lvl="2">
              <a:lnSpc>
                <a:spcPct val="107000"/>
              </a:lnSpc>
              <a:spcBef>
                <a:spcPts val="0"/>
              </a:spcBef>
            </a:pPr>
            <a:r>
              <a:rPr lang="en-US" dirty="0"/>
              <a:t>An election officer responsible for delivering election returns or voted ballots commits a Class B misdemeanor if he or she:</a:t>
            </a:r>
          </a:p>
          <a:p>
            <a:pPr lvl="3">
              <a:lnSpc>
                <a:spcPct val="107000"/>
              </a:lnSpc>
              <a:buFont typeface="Courier New" panose="02070309020205020404" pitchFamily="49" charset="0"/>
              <a:buChar char="o"/>
            </a:pPr>
            <a:r>
              <a:rPr lang="en-US" dirty="0"/>
              <a:t>Fails to make the delivery to the appropriate authority; </a:t>
            </a:r>
          </a:p>
          <a:p>
            <a:pPr lvl="3">
              <a:lnSpc>
                <a:spcPct val="107000"/>
              </a:lnSpc>
              <a:buFont typeface="Courier New" panose="02070309020205020404" pitchFamily="49" charset="0"/>
              <a:buChar char="o"/>
            </a:pPr>
            <a:r>
              <a:rPr lang="en-US" dirty="0"/>
              <a:t>Fails to make the delivery by the deadline prescribed by Section 66.053(c); or</a:t>
            </a:r>
          </a:p>
          <a:p>
            <a:pPr lvl="3">
              <a:lnSpc>
                <a:spcPct val="107000"/>
              </a:lnSpc>
              <a:buFont typeface="Courier New" panose="02070309020205020404" pitchFamily="49" charset="0"/>
              <a:buChar char="o"/>
            </a:pPr>
            <a:r>
              <a:rPr lang="en-US" dirty="0"/>
              <a:t>Fails to prevent another person from handling, in an unauthorized manner, the returns or voted ballots that the officer is responsible for delivering while they are in the officer’s custody. </a:t>
            </a:r>
          </a:p>
          <a:p>
            <a:pPr>
              <a:lnSpc>
                <a:spcPct val="107000"/>
              </a:lnSpc>
            </a:pPr>
            <a:endParaRPr lang="en-US" dirty="0"/>
          </a:p>
        </p:txBody>
      </p:sp>
      <p:sp>
        <p:nvSpPr>
          <p:cNvPr id="5" name="Slide Number Placeholder 3">
            <a:extLst>
              <a:ext uri="{FF2B5EF4-FFF2-40B4-BE49-F238E27FC236}">
                <a16:creationId xmlns:a16="http://schemas.microsoft.com/office/drawing/2014/main" id="{388E4D62-31BC-40B2-AA32-40E44D34E6E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62597627-3A1D-42E6-B278-B1DB1594623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11.1I</a:t>
            </a:r>
          </a:p>
        </p:txBody>
      </p:sp>
    </p:spTree>
    <p:extLst>
      <p:ext uri="{BB962C8B-B14F-4D97-AF65-F5344CB8AC3E}">
        <p14:creationId xmlns:p14="http://schemas.microsoft.com/office/powerpoint/2010/main" val="3617059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Appendix A: Voting Systems</a:t>
            </a:r>
          </a:p>
        </p:txBody>
      </p:sp>
      <p:sp>
        <p:nvSpPr>
          <p:cNvPr id="32" name="Google Shape;474;p18">
            <a:extLst>
              <a:ext uri="{FF2B5EF4-FFF2-40B4-BE49-F238E27FC236}">
                <a16:creationId xmlns:a16="http://schemas.microsoft.com/office/drawing/2014/main" id="{E762D7DC-FC26-4CC9-AA87-A1F6BE07CE47}"/>
              </a:ext>
            </a:extLst>
          </p:cNvPr>
          <p:cNvSpPr>
            <a:spLocks noChangeAspect="1"/>
          </p:cNvSpPr>
          <p:nvPr/>
        </p:nvSpPr>
        <p:spPr>
          <a:xfrm>
            <a:off x="8567239" y="1634759"/>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3" name="Google Shape;480;p18">
            <a:extLst>
              <a:ext uri="{FF2B5EF4-FFF2-40B4-BE49-F238E27FC236}">
                <a16:creationId xmlns:a16="http://schemas.microsoft.com/office/drawing/2014/main" id="{0E07CDFF-9561-41ED-9981-C92358FE7B2A}"/>
              </a:ext>
            </a:extLst>
          </p:cNvPr>
          <p:cNvSpPr>
            <a:spLocks noChangeAspect="1"/>
          </p:cNvSpPr>
          <p:nvPr/>
        </p:nvSpPr>
        <p:spPr>
          <a:xfrm>
            <a:off x="10073423" y="1634761"/>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4" name="Google Shape;484;p18">
            <a:extLst>
              <a:ext uri="{FF2B5EF4-FFF2-40B4-BE49-F238E27FC236}">
                <a16:creationId xmlns:a16="http://schemas.microsoft.com/office/drawing/2014/main" id="{2A01D752-24B6-4FCD-A355-BAE784F774FF}"/>
              </a:ext>
            </a:extLst>
          </p:cNvPr>
          <p:cNvSpPr txBox="1">
            <a:spLocks noChangeAspect="1"/>
          </p:cNvSpPr>
          <p:nvPr/>
        </p:nvSpPr>
        <p:spPr>
          <a:xfrm>
            <a:off x="10070618" y="3006259"/>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DRE Voting Machines</a:t>
            </a:r>
          </a:p>
        </p:txBody>
      </p:sp>
      <p:sp>
        <p:nvSpPr>
          <p:cNvPr id="35" name="Google Shape;485;p18">
            <a:extLst>
              <a:ext uri="{FF2B5EF4-FFF2-40B4-BE49-F238E27FC236}">
                <a16:creationId xmlns:a16="http://schemas.microsoft.com/office/drawing/2014/main" id="{2DFF6A3B-9697-4A47-9609-F790F8F1A9E9}"/>
              </a:ext>
            </a:extLst>
          </p:cNvPr>
          <p:cNvSpPr txBox="1">
            <a:spLocks noChangeAspect="1"/>
          </p:cNvSpPr>
          <p:nvPr/>
        </p:nvSpPr>
        <p:spPr>
          <a:xfrm>
            <a:off x="10070618" y="2237353"/>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B</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24" name="Google Shape;474;p18">
            <a:extLst>
              <a:ext uri="{FF2B5EF4-FFF2-40B4-BE49-F238E27FC236}">
                <a16:creationId xmlns:a16="http://schemas.microsoft.com/office/drawing/2014/main" id="{F558442C-B68C-4524-BDCF-0FB3D102D5FA}"/>
              </a:ext>
            </a:extLst>
          </p:cNvPr>
          <p:cNvSpPr>
            <a:spLocks noChangeAspect="1"/>
          </p:cNvSpPr>
          <p:nvPr/>
        </p:nvSpPr>
        <p:spPr>
          <a:xfrm>
            <a:off x="6690044" y="1639418"/>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5" name="Google Shape;480;p18">
            <a:extLst>
              <a:ext uri="{FF2B5EF4-FFF2-40B4-BE49-F238E27FC236}">
                <a16:creationId xmlns:a16="http://schemas.microsoft.com/office/drawing/2014/main" id="{F7EB268F-A198-445F-BE5A-4201E77876C0}"/>
              </a:ext>
            </a:extLst>
          </p:cNvPr>
          <p:cNvSpPr>
            <a:spLocks noChangeAspect="1"/>
          </p:cNvSpPr>
          <p:nvPr/>
        </p:nvSpPr>
        <p:spPr>
          <a:xfrm>
            <a:off x="8196228" y="1639420"/>
            <a:ext cx="1432673" cy="3942919"/>
          </a:xfrm>
          <a:prstGeom prst="rect">
            <a:avLst/>
          </a:prstGeom>
          <a:solidFill>
            <a:schemeClr val="bg1"/>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7" name="Google Shape;485;p18">
            <a:extLst>
              <a:ext uri="{FF2B5EF4-FFF2-40B4-BE49-F238E27FC236}">
                <a16:creationId xmlns:a16="http://schemas.microsoft.com/office/drawing/2014/main" id="{0B0D2040-5CDA-4F66-85FA-B0A319B34303}"/>
              </a:ext>
            </a:extLst>
          </p:cNvPr>
          <p:cNvSpPr txBox="1">
            <a:spLocks noChangeAspect="1"/>
          </p:cNvSpPr>
          <p:nvPr/>
        </p:nvSpPr>
        <p:spPr>
          <a:xfrm>
            <a:off x="8193423" y="224201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A</a:t>
            </a:r>
            <a:endParaRPr kumimoji="0" sz="24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4" name="Google Shape;474;p18">
            <a:extLst>
              <a:ext uri="{FF2B5EF4-FFF2-40B4-BE49-F238E27FC236}">
                <a16:creationId xmlns:a16="http://schemas.microsoft.com/office/drawing/2014/main" id="{FD3862CA-DBEA-4586-B56E-77F634982B59}"/>
              </a:ext>
            </a:extLst>
          </p:cNvPr>
          <p:cNvSpPr>
            <a:spLocks noChangeAspect="1"/>
          </p:cNvSpPr>
          <p:nvPr/>
        </p:nvSpPr>
        <p:spPr>
          <a:xfrm>
            <a:off x="4807176" y="164407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5" name="Google Shape;480;p18">
            <a:extLst>
              <a:ext uri="{FF2B5EF4-FFF2-40B4-BE49-F238E27FC236}">
                <a16:creationId xmlns:a16="http://schemas.microsoft.com/office/drawing/2014/main" id="{36708209-1285-45CF-81E5-8E33D6EF2F4D}"/>
              </a:ext>
            </a:extLst>
          </p:cNvPr>
          <p:cNvSpPr>
            <a:spLocks noChangeAspect="1"/>
          </p:cNvSpPr>
          <p:nvPr/>
        </p:nvSpPr>
        <p:spPr>
          <a:xfrm>
            <a:off x="6313360" y="1644077"/>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6" name="Google Shape;484;p18">
            <a:extLst>
              <a:ext uri="{FF2B5EF4-FFF2-40B4-BE49-F238E27FC236}">
                <a16:creationId xmlns:a16="http://schemas.microsoft.com/office/drawing/2014/main" id="{DF1BD175-DEC2-4643-9201-DE2BDE44EF05}"/>
              </a:ext>
            </a:extLst>
          </p:cNvPr>
          <p:cNvSpPr txBox="1">
            <a:spLocks noChangeAspect="1"/>
          </p:cNvSpPr>
          <p:nvPr/>
        </p:nvSpPr>
        <p:spPr>
          <a:xfrm>
            <a:off x="6310555" y="3015575"/>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Are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Hand-Counted)</a:t>
            </a:r>
          </a:p>
        </p:txBody>
      </p:sp>
      <p:sp>
        <p:nvSpPr>
          <p:cNvPr id="47" name="Google Shape;485;p18">
            <a:extLst>
              <a:ext uri="{FF2B5EF4-FFF2-40B4-BE49-F238E27FC236}">
                <a16:creationId xmlns:a16="http://schemas.microsoft.com/office/drawing/2014/main" id="{9D618EEC-D17D-4C61-B026-1514C3F79E92}"/>
              </a:ext>
            </a:extLst>
          </p:cNvPr>
          <p:cNvSpPr txBox="1">
            <a:spLocks noChangeAspect="1"/>
          </p:cNvSpPr>
          <p:nvPr/>
        </p:nvSpPr>
        <p:spPr>
          <a:xfrm>
            <a:off x="6310555" y="2246669"/>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11</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2932837" y="1648730"/>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0" name="Google Shape;480;p18">
            <a:extLst>
              <a:ext uri="{FF2B5EF4-FFF2-40B4-BE49-F238E27FC236}">
                <a16:creationId xmlns:a16="http://schemas.microsoft.com/office/drawing/2014/main" id="{C73A4426-499E-4C55-92AE-820C04CFAD9F}"/>
              </a:ext>
            </a:extLst>
          </p:cNvPr>
          <p:cNvSpPr>
            <a:spLocks noChangeAspect="1"/>
          </p:cNvSpPr>
          <p:nvPr/>
        </p:nvSpPr>
        <p:spPr>
          <a:xfrm>
            <a:off x="4430554" y="1648732"/>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1063013" y="165338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2" name="Google Shape;480;p18">
            <a:extLst>
              <a:ext uri="{FF2B5EF4-FFF2-40B4-BE49-F238E27FC236}">
                <a16:creationId xmlns:a16="http://schemas.microsoft.com/office/drawing/2014/main" id="{0BA30D7F-EFA2-4CC8-B125-6F24B1489FBA}"/>
              </a:ext>
            </a:extLst>
          </p:cNvPr>
          <p:cNvSpPr>
            <a:spLocks noChangeAspect="1"/>
          </p:cNvSpPr>
          <p:nvPr/>
        </p:nvSpPr>
        <p:spPr>
          <a:xfrm>
            <a:off x="2561815" y="164872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5" name="Google Shape;485;p18">
            <a:extLst>
              <a:ext uri="{FF2B5EF4-FFF2-40B4-BE49-F238E27FC236}">
                <a16:creationId xmlns:a16="http://schemas.microsoft.com/office/drawing/2014/main" id="{D299C0C5-BD9A-4F90-B597-871FC80A01EE}"/>
              </a:ext>
            </a:extLst>
          </p:cNvPr>
          <p:cNvSpPr txBox="1">
            <a:spLocks noChangeAspect="1"/>
          </p:cNvSpPr>
          <p:nvPr/>
        </p:nvSpPr>
        <p:spPr>
          <a:xfrm>
            <a:off x="2554033"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9</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56" name="Google Shape;484;p18">
            <a:extLst>
              <a:ext uri="{FF2B5EF4-FFF2-40B4-BE49-F238E27FC236}">
                <a16:creationId xmlns:a16="http://schemas.microsoft.com/office/drawing/2014/main" id="{3A260740-854D-44EA-975C-8F161A925134}"/>
              </a:ext>
            </a:extLst>
          </p:cNvPr>
          <p:cNvSpPr txBox="1">
            <a:spLocks noChangeAspect="1"/>
          </p:cNvSpPr>
          <p:nvPr/>
        </p:nvSpPr>
        <p:spPr>
          <a:xfrm>
            <a:off x="4427749" y="3020230"/>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Polling Place)</a:t>
            </a:r>
          </a:p>
        </p:txBody>
      </p:sp>
      <p:sp>
        <p:nvSpPr>
          <p:cNvPr id="57" name="Google Shape;485;p18">
            <a:extLst>
              <a:ext uri="{FF2B5EF4-FFF2-40B4-BE49-F238E27FC236}">
                <a16:creationId xmlns:a16="http://schemas.microsoft.com/office/drawing/2014/main" id="{A322EB35-37B8-4FC8-9EFC-C04A2EC55DF0}"/>
              </a:ext>
            </a:extLst>
          </p:cNvPr>
          <p:cNvSpPr txBox="1">
            <a:spLocks noChangeAspect="1"/>
          </p:cNvSpPr>
          <p:nvPr/>
        </p:nvSpPr>
        <p:spPr>
          <a:xfrm>
            <a:off x="4427749"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10</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1" name="Google Shape;484;p18">
            <a:extLst>
              <a:ext uri="{FF2B5EF4-FFF2-40B4-BE49-F238E27FC236}">
                <a16:creationId xmlns:a16="http://schemas.microsoft.com/office/drawing/2014/main" id="{B17D6F2D-4608-4C82-84EC-803FA9A364DC}"/>
              </a:ext>
            </a:extLst>
          </p:cNvPr>
          <p:cNvSpPr txBox="1">
            <a:spLocks noChangeAspect="1"/>
          </p:cNvSpPr>
          <p:nvPr/>
        </p:nvSpPr>
        <p:spPr>
          <a:xfrm>
            <a:off x="2562704" y="3015574"/>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CCS)</a:t>
            </a:r>
            <a:endParaRPr kumimoji="0" sz="12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58" name="Google Shape;480;p18">
            <a:extLst>
              <a:ext uri="{FF2B5EF4-FFF2-40B4-BE49-F238E27FC236}">
                <a16:creationId xmlns:a16="http://schemas.microsoft.com/office/drawing/2014/main" id="{23222BA2-8AC5-4BAB-9791-039F79682D49}"/>
              </a:ext>
            </a:extLst>
          </p:cNvPr>
          <p:cNvSpPr>
            <a:spLocks noChangeAspect="1"/>
          </p:cNvSpPr>
          <p:nvPr/>
        </p:nvSpPr>
        <p:spPr>
          <a:xfrm>
            <a:off x="685509" y="1653385"/>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9" name="Google Shape;485;p18">
            <a:extLst>
              <a:ext uri="{FF2B5EF4-FFF2-40B4-BE49-F238E27FC236}">
                <a16:creationId xmlns:a16="http://schemas.microsoft.com/office/drawing/2014/main" id="{BB2E9D27-83B8-44A6-A6B9-C1BC90F7D731}"/>
              </a:ext>
            </a:extLst>
          </p:cNvPr>
          <p:cNvSpPr txBox="1">
            <a:spLocks noChangeAspect="1"/>
          </p:cNvSpPr>
          <p:nvPr/>
        </p:nvSpPr>
        <p:spPr>
          <a:xfrm>
            <a:off x="687704" y="2251326"/>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8</a:t>
            </a:r>
            <a:endParaRPr kumimoji="0"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9" name="Google Shape;484;p18">
            <a:extLst>
              <a:ext uri="{FF2B5EF4-FFF2-40B4-BE49-F238E27FC236}">
                <a16:creationId xmlns:a16="http://schemas.microsoft.com/office/drawing/2014/main" id="{E7D245F4-639E-40C4-A57A-84CF8AF6C7A2}"/>
              </a:ext>
            </a:extLst>
          </p:cNvPr>
          <p:cNvSpPr txBox="1">
            <a:spLocks noChangeAspect="1"/>
          </p:cNvSpPr>
          <p:nvPr/>
        </p:nvSpPr>
        <p:spPr>
          <a:xfrm>
            <a:off x="694400" y="3006260"/>
            <a:ext cx="14083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Early Voting: Suspending and Closing the Polls </a:t>
            </a:r>
          </a:p>
        </p:txBody>
      </p:sp>
      <p:pic>
        <p:nvPicPr>
          <p:cNvPr id="66" name="Picture 65">
            <a:extLst>
              <a:ext uri="{FF2B5EF4-FFF2-40B4-BE49-F238E27FC236}">
                <a16:creationId xmlns:a16="http://schemas.microsoft.com/office/drawing/2014/main" id="{758BB5F4-04D6-4923-BC3E-843671F46F68}"/>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55168" y="4085735"/>
            <a:ext cx="1064657" cy="822960"/>
          </a:xfrm>
          <a:prstGeom prst="rect">
            <a:avLst/>
          </a:prstGeom>
          <a:noFill/>
          <a:ln>
            <a:noFill/>
          </a:ln>
          <a:extLst>
            <a:ext uri="{53640926-AAD7-44D8-BBD7-CCE9431645EC}">
              <a14:shadowObscured xmlns:a14="http://schemas.microsoft.com/office/drawing/2010/main"/>
            </a:ext>
          </a:extLst>
        </p:spPr>
      </p:pic>
      <p:pic>
        <p:nvPicPr>
          <p:cNvPr id="67" name="Picture 66">
            <a:extLst>
              <a:ext uri="{FF2B5EF4-FFF2-40B4-BE49-F238E27FC236}">
                <a16:creationId xmlns:a16="http://schemas.microsoft.com/office/drawing/2014/main" id="{8B08756C-A3ED-4779-A8DF-BA276637C682}"/>
              </a:ext>
            </a:extLst>
          </p:cNvPr>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8361913" y="4080094"/>
            <a:ext cx="1095630" cy="834241"/>
          </a:xfrm>
          <a:prstGeom prst="rect">
            <a:avLst/>
          </a:prstGeom>
          <a:noFill/>
          <a:ln>
            <a:noFill/>
          </a:ln>
          <a:extLst>
            <a:ext uri="{53640926-AAD7-44D8-BBD7-CCE9431645EC}">
              <a14:shadowObscured xmlns:a14="http://schemas.microsoft.com/office/drawing/2010/main"/>
            </a:ext>
          </a:extLst>
        </p:spPr>
      </p:pic>
      <p:grpSp>
        <p:nvGrpSpPr>
          <p:cNvPr id="74" name="Group 73">
            <a:extLst>
              <a:ext uri="{FF2B5EF4-FFF2-40B4-BE49-F238E27FC236}">
                <a16:creationId xmlns:a16="http://schemas.microsoft.com/office/drawing/2014/main" id="{9BA05B52-7D2E-4235-B47D-621AB5CA5FC3}"/>
              </a:ext>
            </a:extLst>
          </p:cNvPr>
          <p:cNvGrpSpPr/>
          <p:nvPr/>
        </p:nvGrpSpPr>
        <p:grpSpPr>
          <a:xfrm>
            <a:off x="2559649" y="4017438"/>
            <a:ext cx="1431800" cy="1169189"/>
            <a:chOff x="-172277" y="-57686"/>
            <a:chExt cx="1431800" cy="1169850"/>
          </a:xfrm>
        </p:grpSpPr>
        <p:pic>
          <p:nvPicPr>
            <p:cNvPr id="75" name="Picture 74">
              <a:extLst>
                <a:ext uri="{FF2B5EF4-FFF2-40B4-BE49-F238E27FC236}">
                  <a16:creationId xmlns:a16="http://schemas.microsoft.com/office/drawing/2014/main" id="{742450A9-D3E3-4822-8B10-C61321D31791}"/>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76" name="Text Box 2">
              <a:extLst>
                <a:ext uri="{FF2B5EF4-FFF2-40B4-BE49-F238E27FC236}">
                  <a16:creationId xmlns:a16="http://schemas.microsoft.com/office/drawing/2014/main" id="{3A67BAA9-F1FC-4233-87A1-1D222073F476}"/>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77" name="Group 76">
            <a:extLst>
              <a:ext uri="{FF2B5EF4-FFF2-40B4-BE49-F238E27FC236}">
                <a16:creationId xmlns:a16="http://schemas.microsoft.com/office/drawing/2014/main" id="{6332D029-B9E9-43A4-9C41-CA5743BB9706}"/>
              </a:ext>
            </a:extLst>
          </p:cNvPr>
          <p:cNvGrpSpPr/>
          <p:nvPr/>
        </p:nvGrpSpPr>
        <p:grpSpPr>
          <a:xfrm>
            <a:off x="4427946" y="4017438"/>
            <a:ext cx="1431800" cy="1169189"/>
            <a:chOff x="-172277" y="-57686"/>
            <a:chExt cx="1431800" cy="1169850"/>
          </a:xfrm>
        </p:grpSpPr>
        <p:pic>
          <p:nvPicPr>
            <p:cNvPr id="78" name="Picture 77">
              <a:extLst>
                <a:ext uri="{FF2B5EF4-FFF2-40B4-BE49-F238E27FC236}">
                  <a16:creationId xmlns:a16="http://schemas.microsoft.com/office/drawing/2014/main" id="{58A4C17A-60FC-40E5-8E99-B20A6D9E108C}"/>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89" name="Text Box 2">
              <a:extLst>
                <a:ext uri="{FF2B5EF4-FFF2-40B4-BE49-F238E27FC236}">
                  <a16:creationId xmlns:a16="http://schemas.microsoft.com/office/drawing/2014/main" id="{F37BBC69-59AC-4D3D-8E58-4543CFAB29C9}"/>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0" name="Group 89">
            <a:extLst>
              <a:ext uri="{FF2B5EF4-FFF2-40B4-BE49-F238E27FC236}">
                <a16:creationId xmlns:a16="http://schemas.microsoft.com/office/drawing/2014/main" id="{5FB47FB0-194C-4657-95F6-562B605D07EA}"/>
              </a:ext>
            </a:extLst>
          </p:cNvPr>
          <p:cNvGrpSpPr/>
          <p:nvPr/>
        </p:nvGrpSpPr>
        <p:grpSpPr>
          <a:xfrm>
            <a:off x="6315500" y="4043888"/>
            <a:ext cx="1431800" cy="1169189"/>
            <a:chOff x="-172277" y="-57686"/>
            <a:chExt cx="1431800" cy="1169850"/>
          </a:xfrm>
        </p:grpSpPr>
        <p:pic>
          <p:nvPicPr>
            <p:cNvPr id="91" name="Picture 90">
              <a:extLst>
                <a:ext uri="{FF2B5EF4-FFF2-40B4-BE49-F238E27FC236}">
                  <a16:creationId xmlns:a16="http://schemas.microsoft.com/office/drawing/2014/main" id="{52ED083F-2929-4B3E-ACBF-7B2D5C7F2B0B}"/>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2" name="Text Box 2">
              <a:extLst>
                <a:ext uri="{FF2B5EF4-FFF2-40B4-BE49-F238E27FC236}">
                  <a16:creationId xmlns:a16="http://schemas.microsoft.com/office/drawing/2014/main" id="{262695BF-36AE-42B7-9374-C803FF924A2A}"/>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3" name="Group 92">
            <a:extLst>
              <a:ext uri="{FF2B5EF4-FFF2-40B4-BE49-F238E27FC236}">
                <a16:creationId xmlns:a16="http://schemas.microsoft.com/office/drawing/2014/main" id="{21DF4C0D-BB68-4468-97A6-15236474FC3B}"/>
              </a:ext>
            </a:extLst>
          </p:cNvPr>
          <p:cNvGrpSpPr/>
          <p:nvPr/>
        </p:nvGrpSpPr>
        <p:grpSpPr>
          <a:xfrm>
            <a:off x="682625" y="4017438"/>
            <a:ext cx="1431800" cy="1169189"/>
            <a:chOff x="-172277" y="-57686"/>
            <a:chExt cx="1431800" cy="1169850"/>
          </a:xfrm>
        </p:grpSpPr>
        <p:pic>
          <p:nvPicPr>
            <p:cNvPr id="94" name="Picture 93">
              <a:extLst>
                <a:ext uri="{FF2B5EF4-FFF2-40B4-BE49-F238E27FC236}">
                  <a16:creationId xmlns:a16="http://schemas.microsoft.com/office/drawing/2014/main" id="{9DE2739C-EAB1-4131-B8C9-B85279060FB2}"/>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5" name="Text Box 2">
              <a:extLst>
                <a:ext uri="{FF2B5EF4-FFF2-40B4-BE49-F238E27FC236}">
                  <a16:creationId xmlns:a16="http://schemas.microsoft.com/office/drawing/2014/main" id="{E764522F-C9C2-4010-B8E7-876EF33A534A}"/>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EV</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471646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3E6C21-2BC0-240A-716A-EDDE3248357E}"/>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A1309D25-D25C-24BC-DFF1-BC20368B9B39}"/>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A215AE01-88BE-2A22-3811-4138E922E24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67CA2350-C4E6-0A4A-73BF-8512EAEC3C7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6DAC874-7775-0468-326E-D950EE768B7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6507F49-5882-132C-012C-DA0AC1E6703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12CDB9C9-54E3-FD0D-E00C-03A53D33E1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AA37C1C-4D39-CD37-226E-7D243286311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8B9E334-6A41-CAE4-28F5-CE99AB91332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0A620C0-359B-1DAB-6745-36026B3C726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84B4308-3BB5-C67C-74FF-9FCDDEF6C97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2A2230F-BACE-8CE3-AAC9-7D956BE8E1A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61C6ECD7-A524-5810-00C6-BB0FAAB291E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A5DCD35-68D2-3EFA-B41E-058058B75C0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655A751-23BA-0E78-8C27-57EB341B802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047B57F-C97E-6141-75F3-7E23EC736AA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7AD7919-AF0C-085C-10A3-6718B2DB1B2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301283F-A336-030C-FEEB-3E09E2DBE71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CD0885E-23DE-7A0F-830F-6D62579699A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7B00B85-6612-49CD-E81F-830F258C30D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FFC397D-28B2-D49D-8E43-ED1A7C0A4CD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436CAB3-841F-D2CE-498A-78D36E1DF61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49C3421-BE0A-0C64-4719-FC4A9173D8B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7A24582-D970-EC93-9D2A-F79A7D06600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4AA80C6-E861-0F09-4041-ECE6D3D0D3D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73CF516-4B98-70BB-0380-2E0EB679B65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08302D8-C142-3E75-D6CF-9714CC82517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A92AB6AC-D13D-0A3B-FC15-86A022E70A8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7D54DE8-77C8-79BD-3ECD-76767A6F5B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C03ECAC-98F3-8A27-6FF8-14C6F7D601A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833434C-5D41-B8D2-2815-4EB8F46C640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75A3E8E-EDD7-4210-E33F-36CFBBDE2BD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A0E613A-804F-D256-0397-63813EA398C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C7ADD60-0094-F24D-8B5A-EE84A1B007E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B60EA66-451A-8323-11A8-F4E5E2FFCAB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E15F16E-E9C7-C812-1C7F-24BEAF95A47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76CBE83-BE7C-4393-BD05-26989236C4A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2ED1B5B-CD99-F0E7-1163-08C0AAAB331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263118D-AA9F-D571-0E9D-B44136838D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A3EFC01-FD62-74D2-F535-32FE37193D6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8877E6E-4ED1-63FF-E578-22B627734DE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971CBBF-4FC8-D999-083D-5091B5BAABE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F25B1D4-4ADF-0920-7BFA-B7B09C19054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5F7194B-341B-BA33-4B40-7DD98C0B8D0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AFDF5C1-7CBE-021C-EF1D-FBBBA759F97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FB505AC-DAA4-DD03-0527-B8EE7D12177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A61DCA3-83C3-E36F-6356-6239F262D56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4E350E7-0C26-F369-7171-2849D0CAD1E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DA49FAD-AE5D-7586-9674-B1A78FA6D4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BC47F6A-F8B2-B091-8E1B-4461AA36576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035D780-6EFF-56B5-E510-2A873B0C8D6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3037E01-9AC9-A590-88B8-2715B21434E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8E89A1D-4535-86D6-9197-DABDE537A5B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C98379E-401C-0916-AA72-C4676A19CC7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0E9405-525A-2725-A5DF-562A75CC8D0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D07C1BF-4F7F-4D6C-EFF3-C97B2890D3D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9604C10-B6A4-BABD-B20B-8D0309CAF08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A065395-8F9E-9D82-2C88-7CA09D61643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A86DBE1-7FF1-D3E5-3897-9A83BE16C7E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563DED0-1556-E2B6-FD8B-4E870A1F8E5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C6B9B8C-E46C-436C-E25D-195ACC358B5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4FFA19F9-1163-77AB-A45B-1DFF56E1955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BB783CC-D13A-8A88-95EA-0D6F777D8C7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E0FE059-6BF6-E486-D45F-93C27511CDE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D364169-C820-AA33-4511-D7D371EA161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EE309A1-07E0-9626-6ADF-A5AA49230C0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D72FBDD-6DBD-E8FE-769B-2BC2E352536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000BCB61-6B76-45F5-0007-3E0F8DEA977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1698E8B-676F-BC4F-553C-A7A1B53BAB0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6DEFF1B-CE2B-E9DC-E15F-24AADFBB437A}"/>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FF3E180-25A7-3CDF-71CB-495AFA08507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BAB8807-FD8D-682D-AB87-38D0E16E553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BA31968-3567-6949-05E2-BFF26838644B}"/>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0610952-A200-C907-17C4-BBD82ECA6BD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8FD2FAD-0C15-AD64-4401-C26F27477C2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825CE39-4F0D-B3BA-4DF4-C2A47F4B7ED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B268317-F470-34AD-33EC-4A21C0FEC2A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A2B8B37-40DD-7318-E87E-4FA952DB537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D8F8632-ED3F-0E46-2AE7-9DC1DE1CF00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9CA39E7-3DEA-0372-D3C5-DDFA4DC13DE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36EA687-852E-B119-0278-DDD7318F29F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B630D08-4B96-254D-2B8C-D169EE01439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E2BB9F3-43D2-825E-EF7D-8D11F8F969F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7BF7515-3DD8-CE81-ACC1-85CB50188AF4}"/>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173EBCF-276B-02AF-58AF-9E3FCB3A98F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B0F9F18-67A2-C197-1CF6-0DA0FC06CD6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8590B51-CA75-4991-E61D-0AE9DE62658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4249C5B-8175-6BCA-DDA0-3685B6FD069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88CB84F-7FF4-2B77-D75F-ACFA6BD8D64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A53A872-E859-9A72-1932-A88A56012DD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070E1DC-95CB-CE94-F234-F0DEB20903D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FCA9ECB-08E1-777D-CA88-D096EE90132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E4FAF65-FD15-6D45-12B1-17FB66698D3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A01C259-85CA-4593-F3C7-39B393143BC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EE4A473-143E-687A-702D-5B20EBA2991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CE03006-4BC2-C16E-4EE9-207A63AFB3B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AF8742D-98AD-CB7D-F4B9-AD49C3507DA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DB92838-20DE-1EE3-AC1E-FB55C7AE95E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D464597-D43A-0275-6469-9D9032CFE956}"/>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8EF2ADB-E74B-FF7C-020E-FBCEE432DAD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3158A07-6B23-67BA-DE56-DED17856CB4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00D985-FCE5-733F-7EAB-A8443E88C11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C3F24C-5D84-6B1B-500B-F5495DA2DCE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58ADE5F-4F07-0471-1691-7F240593C49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57E005-2AAC-9B93-F4CB-A2826FE1F4F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23DD3B40-795B-8B1C-4BDA-76238FA8823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ACAE156-A555-17F0-FE79-B8F4B7EF757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17DA29F-0B78-1DA8-8AFA-28CE6B71023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8B403DA-CE27-5DD5-BB9B-4FDED2C1A97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77B11D4-C8C2-B671-7FB2-F742CA7F0E6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7FCABE9-04EC-01D1-6A0F-ECA6ACC26F7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0B82166-3432-AD62-C6AE-954188981B8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0B601CC-30C2-5014-3AC9-C36598759D5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5812BAD-8EB1-038E-3CD0-FAA32027A89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2507CC3-BD2F-BCDD-4130-0DF14632D06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B21E8E60-30DC-9C74-7996-A2EED300885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5625505-076D-920A-5D37-951009827BA4}"/>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050836-0B4F-D641-64EF-048935A207E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7E1B8434-81B6-FEAB-EABE-7A983752C2AC}"/>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97ABCDD-BC7E-190F-7A96-88E931E636C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6DD86AA-0D76-BF8D-74B1-1876A305AB4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6F16D3F-F67A-36AF-F0A5-8A5C86A26CE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8A4B312-AF8B-556F-2B41-ECB31152B7B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871FF04-CEE8-F3FA-F6A4-23A8406FCCC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831FC96-C46C-79AE-7821-172A15AB562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4E542F61-A1D4-7076-A5A8-94E7C9728BA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DD79113-9CC8-5D91-959A-A19835A7E76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10FA7D-F695-1373-E75E-B78E3864663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3FA28CC7-50D7-B883-31FF-BC54C1C2B45B}"/>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6B5F114-9F88-E9F4-7F91-A2EBCF5A556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07E517DB-6B2A-0A01-5863-B8B5F14751D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CD6F727A-523E-5BFE-6183-1181A9E3267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9DE7F37A-6509-823B-21E9-A41AF2CEC69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A7C08810-4CB3-525A-2D89-E2080D5E0BC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9C09F8AB-E49D-5966-8AEB-BC458C2E48F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25E8053B-B20A-409E-BED9-FB1F722D987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159</a:t>
            </a:fld>
            <a:endParaRPr lang="en-US" dirty="0">
              <a:solidFill>
                <a:schemeClr val="tx1"/>
              </a:solidFill>
              <a:latin typeface="Calibri" panose="020F0502020204030204"/>
            </a:endParaRPr>
          </a:p>
        </p:txBody>
      </p:sp>
      <p:graphicFrame>
        <p:nvGraphicFramePr>
          <p:cNvPr id="139" name="Table 138">
            <a:extLst>
              <a:ext uri="{FF2B5EF4-FFF2-40B4-BE49-F238E27FC236}">
                <a16:creationId xmlns:a16="http://schemas.microsoft.com/office/drawing/2014/main" id="{94C052F7-9D1F-4460-8DB2-04EF697ED188}"/>
              </a:ext>
            </a:extLst>
          </p:cNvPr>
          <p:cNvGraphicFramePr>
            <a:graphicFrameLocks noGrp="1"/>
          </p:cNvGraphicFramePr>
          <p:nvPr>
            <p:extLst>
              <p:ext uri="{D42A27DB-BD31-4B8C-83A1-F6EECF244321}">
                <p14:modId xmlns:p14="http://schemas.microsoft.com/office/powerpoint/2010/main" val="3887487883"/>
              </p:ext>
            </p:extLst>
          </p:nvPr>
        </p:nvGraphicFramePr>
        <p:xfrm>
          <a:off x="1821353" y="2209806"/>
          <a:ext cx="8549291" cy="3365756"/>
        </p:xfrm>
        <a:graphic>
          <a:graphicData uri="http://schemas.openxmlformats.org/drawingml/2006/table">
            <a:tbl>
              <a:tblPr firstRow="1" firstCol="1" bandRow="1"/>
              <a:tblGrid>
                <a:gridCol w="822735">
                  <a:extLst>
                    <a:ext uri="{9D8B030D-6E8A-4147-A177-3AD203B41FA5}">
                      <a16:colId xmlns:a16="http://schemas.microsoft.com/office/drawing/2014/main" val="744672850"/>
                    </a:ext>
                  </a:extLst>
                </a:gridCol>
                <a:gridCol w="7726556">
                  <a:extLst>
                    <a:ext uri="{9D8B030D-6E8A-4147-A177-3AD203B41FA5}">
                      <a16:colId xmlns:a16="http://schemas.microsoft.com/office/drawing/2014/main" val="474357864"/>
                    </a:ext>
                  </a:extLst>
                </a:gridCol>
              </a:tblGrid>
              <a:tr h="576072">
                <a:tc gridSpan="2">
                  <a:txBody>
                    <a:bodyPr/>
                    <a:lstStyle/>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a:t>
                      </a:r>
                      <a:r>
                        <a:rPr lang="en-US" sz="1800" b="1" dirty="0">
                          <a:solidFill>
                            <a:schemeClr val="bg1"/>
                          </a:solidFill>
                          <a:effectLst/>
                          <a:latin typeface="+mn-lt"/>
                          <a:ea typeface="Times New Roman" panose="02020603050405020304" pitchFamily="18" charset="0"/>
                          <a:cs typeface="Calibri" panose="020F0502020204030204" pitchFamily="34" charset="0"/>
                        </a:rPr>
                        <a:t>worker will understand the </a:t>
                      </a:r>
                      <a:r>
                        <a:rPr lang="en-US" sz="1800" b="1" kern="1200" dirty="0">
                          <a:solidFill>
                            <a:schemeClr val="bg1"/>
                          </a:solidFill>
                          <a:effectLst/>
                          <a:latin typeface="+mn-lt"/>
                          <a:ea typeface="+mn-ea"/>
                          <a:cs typeface="+mn-cs"/>
                        </a:rPr>
                        <a:t>basic operations of voting systems</a:t>
                      </a:r>
                      <a:endParaRPr lang="en-US" sz="1800" dirty="0">
                        <a:solidFill>
                          <a:schemeClr val="bg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2532641660"/>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Locate who to contact for troubleshooting voting equipment.</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7305699"/>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a:t>
                      </a: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EVS 6.1.1.0</a:t>
                      </a: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 voting systems, including DS200, ExpressTouch, and ExpressVote</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4414279"/>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a:t>
                      </a: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EVS 6.3.0.0</a:t>
                      </a: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 voting systems, including DS200, ExpressTouch, and ExpressVote</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77241744"/>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Verity 2.5 voting systems, including Controller Duo Scan, Controller Touch, Duo Stand Alone Scan,  Scan Touch Writer, and Verity Print</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29338012"/>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Verity 2.7 voting systems, including </a:t>
                      </a: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Controller Duo Scan, Duo Stand Alone Scan, Scan Touch Writer, Verity Print</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59371911"/>
                  </a:ext>
                </a:extLst>
              </a:tr>
            </a:tbl>
          </a:graphicData>
        </a:graphic>
      </p:graphicFrame>
      <p:sp>
        <p:nvSpPr>
          <p:cNvPr id="140" name="Title 1">
            <a:extLst>
              <a:ext uri="{FF2B5EF4-FFF2-40B4-BE49-F238E27FC236}">
                <a16:creationId xmlns:a16="http://schemas.microsoft.com/office/drawing/2014/main" id="{F3117036-B121-4FB3-8783-A501783AD10D}"/>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2536853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1" name="Title 3">
            <a:extLst>
              <a:ext uri="{FF2B5EF4-FFF2-40B4-BE49-F238E27FC236}">
                <a16:creationId xmlns:a16="http://schemas.microsoft.com/office/drawing/2014/main" id="{AE6B1EDC-0BBD-49F2-9328-F759E37BBC78}"/>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Suspending the Polls – Daily During Early Voting</a:t>
            </a: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8107165"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Final Voters of the Day</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neither method is possible, an election clerk may stand at the end of the line to mark the last voter who is entitled to enter the polling place.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Pleasantly, but firmly, turn away anyone who arrives after                 the last eligible voter. Lock the door once the last voter has voted and left the polling place.</a:t>
            </a:r>
          </a:p>
          <a:p>
            <a:pPr marL="0" marR="0" lvl="0" indent="0" algn="l" defTabSz="914400" rtl="0" eaLnBrk="1" fontAlgn="auto" latinLnBrk="0" hangingPunct="1">
              <a:lnSpc>
                <a:spcPct val="107000"/>
              </a:lnSpc>
              <a:spcBef>
                <a:spcPts val="0"/>
              </a:spcBef>
              <a:spcAft>
                <a:spcPts val="0"/>
              </a:spcAft>
              <a:buClrTx/>
              <a:buSzTx/>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*The following steps may be done simultaneously</a:t>
            </a: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96C915DA-11F5-4010-882A-A20ED7F09E0A}"/>
              </a:ext>
            </a:extLst>
          </p:cNvPr>
          <p:cNvGrpSpPr/>
          <p:nvPr/>
        </p:nvGrpSpPr>
        <p:grpSpPr>
          <a:xfrm>
            <a:off x="8876832" y="2490999"/>
            <a:ext cx="2921635" cy="2921635"/>
            <a:chOff x="0" y="0"/>
            <a:chExt cx="1992630" cy="1992630"/>
          </a:xfrm>
        </p:grpSpPr>
        <p:pic>
          <p:nvPicPr>
            <p:cNvPr id="146" name="Picture 145">
              <a:extLst>
                <a:ext uri="{FF2B5EF4-FFF2-40B4-BE49-F238E27FC236}">
                  <a16:creationId xmlns:a16="http://schemas.microsoft.com/office/drawing/2014/main" id="{DD862DCE-3795-424B-86B8-534D9826543E}"/>
                </a:ext>
              </a:extLst>
            </p:cNvPr>
            <p:cNvPicPr>
              <a:picLocks noChangeAspect="1"/>
            </p:cNvPicPr>
            <p:nvPr/>
          </p:nvPicPr>
          <p:blipFill>
            <a:blip r:embed="rId5" r:link="rId6" cstate="print">
              <a:extLst>
                <a:ext uri="{28A0092B-C50C-407E-A947-70E740481C1C}">
                  <a14:useLocalDpi xmlns:a14="http://schemas.microsoft.com/office/drawing/2010/main" val="0"/>
                </a:ext>
              </a:extLst>
            </a:blip>
            <a:srcRect/>
            <a:stretch>
              <a:fillRect/>
            </a:stretch>
          </p:blipFill>
          <p:spPr bwMode="auto">
            <a:xfrm>
              <a:off x="0" y="0"/>
              <a:ext cx="1992630" cy="1992630"/>
            </a:xfrm>
            <a:prstGeom prst="rect">
              <a:avLst/>
            </a:prstGeom>
            <a:noFill/>
            <a:ln>
              <a:solidFill>
                <a:schemeClr val="tx1"/>
              </a:solidFill>
            </a:ln>
            <a:effectLst>
              <a:outerShdw blurRad="50800" dist="38100" dir="2700000" algn="tl" rotWithShape="0">
                <a:prstClr val="black">
                  <a:alpha val="40000"/>
                </a:prstClr>
              </a:outerShdw>
            </a:effectLst>
          </p:spPr>
        </p:pic>
        <p:sp>
          <p:nvSpPr>
            <p:cNvPr id="154" name="Rectangle 153">
              <a:extLst>
                <a:ext uri="{FF2B5EF4-FFF2-40B4-BE49-F238E27FC236}">
                  <a16:creationId xmlns:a16="http://schemas.microsoft.com/office/drawing/2014/main" id="{F63BE5DC-4121-40CC-8D67-7B596699E68D}"/>
                </a:ext>
              </a:extLst>
            </p:cNvPr>
            <p:cNvSpPr/>
            <p:nvPr/>
          </p:nvSpPr>
          <p:spPr>
            <a:xfrm>
              <a:off x="421574" y="492826"/>
              <a:ext cx="1181100" cy="17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Rectangle 154">
              <a:extLst>
                <a:ext uri="{FF2B5EF4-FFF2-40B4-BE49-F238E27FC236}">
                  <a16:creationId xmlns:a16="http://schemas.microsoft.com/office/drawing/2014/main" id="{AA9B8B1B-35D4-41DC-9FDD-38E9AD33185F}"/>
                </a:ext>
              </a:extLst>
            </p:cNvPr>
            <p:cNvSpPr/>
            <p:nvPr/>
          </p:nvSpPr>
          <p:spPr>
            <a:xfrm>
              <a:off x="522514" y="1496291"/>
              <a:ext cx="1181100" cy="17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56" name="Picture 155">
              <a:extLst>
                <a:ext uri="{FF2B5EF4-FFF2-40B4-BE49-F238E27FC236}">
                  <a16:creationId xmlns:a16="http://schemas.microsoft.com/office/drawing/2014/main" id="{F5E3BFC7-1029-474E-8A28-D1562DEDB576}"/>
                </a:ext>
              </a:extLst>
            </p:cNvPr>
            <p:cNvPicPr>
              <a:picLocks noChangeAspect="1"/>
            </p:cNvPicPr>
            <p:nvPr/>
          </p:nvPicPr>
          <p:blipFill rotWithShape="1">
            <a:blip r:embed="rId7" r:link="rId6" cstate="print">
              <a:extLst>
                <a:ext uri="{BEBA8EAE-BF5A-486C-A8C5-ECC9F3942E4B}">
                  <a14:imgProps xmlns:a14="http://schemas.microsoft.com/office/drawing/2010/main">
                    <a14:imgLayer r:embed="rId8">
                      <a14:imgEffect>
                        <a14:backgroundRemoval t="70459" b="87286" l="10000" r="90000"/>
                      </a14:imgEffect>
                    </a14:imgLayer>
                  </a14:imgProps>
                </a:ext>
                <a:ext uri="{28A0092B-C50C-407E-A947-70E740481C1C}">
                  <a14:useLocalDpi xmlns:a14="http://schemas.microsoft.com/office/drawing/2010/main" val="0"/>
                </a:ext>
              </a:extLst>
            </a:blip>
            <a:srcRect l="25031" t="68356" r="25207" b="10611"/>
            <a:stretch>
              <a:fillRect/>
            </a:stretch>
          </p:blipFill>
          <p:spPr bwMode="auto">
            <a:xfrm>
              <a:off x="777834" y="1425039"/>
              <a:ext cx="991235" cy="418465"/>
            </a:xfrm>
            <a:prstGeom prst="rect">
              <a:avLst/>
            </a:prstGeom>
            <a:noFill/>
            <a:ln>
              <a:noFill/>
            </a:ln>
            <a:effectLst/>
            <a:extLst>
              <a:ext uri="{53640926-AAD7-44D8-BBD7-CCE9431645EC}">
                <a14:shadowObscured xmlns:a14="http://schemas.microsoft.com/office/drawing/2010/main"/>
              </a:ext>
            </a:extLst>
          </p:spPr>
        </p:pic>
      </p:grpSp>
    </p:spTree>
    <p:extLst>
      <p:ext uri="{BB962C8B-B14F-4D97-AF65-F5344CB8AC3E}">
        <p14:creationId xmlns:p14="http://schemas.microsoft.com/office/powerpoint/2010/main" val="168666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276BFC42-DBF5-9509-0378-AD24F81E439B}"/>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12.1A</a:t>
            </a: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160</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2841034"/>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To conduct each election properly and efficiently, you should understand the basic operation of voting equipment. Technology is continually evolving, and equipment may change from one election to the next. </a:t>
            </a:r>
          </a:p>
          <a:p>
            <a:pPr>
              <a:lnSpc>
                <a:spcPct val="107000"/>
              </a:lnSpc>
              <a:spcBef>
                <a:spcPts val="0"/>
              </a:spcBef>
            </a:pPr>
            <a:r>
              <a:rPr lang="en-US" dirty="0"/>
              <a:t>The authority conducting the election may offer you in person hands-on training. </a:t>
            </a:r>
            <a:r>
              <a:rPr lang="en-US" b="1" dirty="0"/>
              <a:t>In the event that a piece of equipment becomes inoperable or you run into any technical issues, immediately contact the authority conducting the election for specific guidance.</a:t>
            </a:r>
            <a:endParaRPr lang="en-US" dirty="0"/>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Troubleshooting Voting Equipment</a:t>
            </a:r>
            <a:endParaRPr lang="en-US" dirty="0"/>
          </a:p>
        </p:txBody>
      </p:sp>
    </p:spTree>
    <p:extLst>
      <p:ext uri="{BB962C8B-B14F-4D97-AF65-F5344CB8AC3E}">
        <p14:creationId xmlns:p14="http://schemas.microsoft.com/office/powerpoint/2010/main" val="1015492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276BFC42-DBF5-9509-0378-AD24F81E439B}"/>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12.1A</a:t>
            </a: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161</a:t>
            </a:fld>
            <a:endParaRPr lang="en-US" dirty="0">
              <a:solidFill>
                <a:schemeClr val="tx1"/>
              </a:solidFill>
              <a:latin typeface="Calibri" panose="020F0502020204030204"/>
            </a:endParaRP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Voting Equipment</a:t>
            </a:r>
            <a:endParaRPr lang="en-US" dirty="0"/>
          </a:p>
        </p:txBody>
      </p:sp>
      <p:sp>
        <p:nvSpPr>
          <p:cNvPr id="142" name="Content Placeholder 2">
            <a:extLst>
              <a:ext uri="{FF2B5EF4-FFF2-40B4-BE49-F238E27FC236}">
                <a16:creationId xmlns:a16="http://schemas.microsoft.com/office/drawing/2014/main" id="{37D69197-297C-427D-B8B8-3D597EE84AA9}"/>
              </a:ext>
            </a:extLst>
          </p:cNvPr>
          <p:cNvSpPr txBox="1">
            <a:spLocks/>
          </p:cNvSpPr>
          <p:nvPr/>
        </p:nvSpPr>
        <p:spPr>
          <a:xfrm>
            <a:off x="834005" y="2272683"/>
            <a:ext cx="10515600" cy="5212068"/>
          </a:xfrm>
          <a:prstGeom prst="rect">
            <a:avLst/>
          </a:prstGeom>
        </p:spPr>
        <p:txBody>
          <a:bodyPr vert="horz" lIns="91440" tIns="45720" rIns="91440" bIns="45720" numCol="2"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defRPr/>
            </a:pPr>
            <a:r>
              <a:rPr lang="en-US" b="1" dirty="0"/>
              <a:t>ES&amp;S EVS 6.1.0.0</a:t>
            </a: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DS200 Poll Worker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DS200 Quick Start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DS200 Admin Quick Start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8">
                  <a:extLst>
                    <a:ext uri="{A12FA001-AC4F-418D-AE19-62706E023703}">
                      <ahyp:hlinkClr xmlns:ahyp="http://schemas.microsoft.com/office/drawing/2018/hyperlinkcolor" val="tx"/>
                    </a:ext>
                  </a:extLst>
                </a:hlinkClick>
              </a:rPr>
              <a:t>ExpressTouch Poll Worker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9">
                  <a:extLst>
                    <a:ext uri="{A12FA001-AC4F-418D-AE19-62706E023703}">
                      <ahyp:hlinkClr xmlns:ahyp="http://schemas.microsoft.com/office/drawing/2018/hyperlinkcolor" val="tx"/>
                    </a:ext>
                  </a:extLst>
                </a:hlinkClick>
              </a:rPr>
              <a:t>ExpressTouch Quick Start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0">
                  <a:extLst>
                    <a:ext uri="{A12FA001-AC4F-418D-AE19-62706E023703}">
                      <ahyp:hlinkClr xmlns:ahyp="http://schemas.microsoft.com/office/drawing/2018/hyperlinkcolor" val="tx"/>
                    </a:ext>
                  </a:extLst>
                </a:hlinkClick>
              </a:rPr>
              <a:t>ExpressVote Poll Worker Guide</a:t>
            </a:r>
            <a:endParaRPr lang="en-US" u="sng" dirty="0">
              <a:ea typeface="Calibri" panose="020F0502020204030204" pitchFamily="34" charset="0"/>
              <a:cs typeface="Times New Roman" panose="02020603050405020304" pitchFamily="18" charset="0"/>
            </a:endParaRPr>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r>
              <a:rPr lang="en-US" b="1" dirty="0"/>
              <a:t>ES&amp;S EVS 6.3.0.0</a:t>
            </a: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1">
                  <a:extLst>
                    <a:ext uri="{A12FA001-AC4F-418D-AE19-62706E023703}">
                      <ahyp:hlinkClr xmlns:ahyp="http://schemas.microsoft.com/office/drawing/2018/hyperlinkcolor" val="tx"/>
                    </a:ext>
                  </a:extLst>
                </a:hlinkClick>
              </a:rPr>
              <a:t>DS200 Poll Worker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DS200 Admin Quick Start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2">
                  <a:extLst>
                    <a:ext uri="{A12FA001-AC4F-418D-AE19-62706E023703}">
                      <ahyp:hlinkClr xmlns:ahyp="http://schemas.microsoft.com/office/drawing/2018/hyperlinkcolor" val="tx"/>
                    </a:ext>
                  </a:extLst>
                </a:hlinkClick>
              </a:rPr>
              <a:t>DS300 Poll Worker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3">
                  <a:extLst>
                    <a:ext uri="{A12FA001-AC4F-418D-AE19-62706E023703}">
                      <ahyp:hlinkClr xmlns:ahyp="http://schemas.microsoft.com/office/drawing/2018/hyperlinkcolor" val="tx"/>
                    </a:ext>
                  </a:extLst>
                </a:hlinkClick>
              </a:rPr>
              <a:t>ExpressTouch Poll Worker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4">
                  <a:extLst>
                    <a:ext uri="{A12FA001-AC4F-418D-AE19-62706E023703}">
                      <ahyp:hlinkClr xmlns:ahyp="http://schemas.microsoft.com/office/drawing/2018/hyperlinkcolor" val="tx"/>
                    </a:ext>
                  </a:extLst>
                </a:hlinkClick>
              </a:rPr>
              <a:t>ExpressTouch Poll Worker Quick Start Guide</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5">
                  <a:extLst>
                    <a:ext uri="{A12FA001-AC4F-418D-AE19-62706E023703}">
                      <ahyp:hlinkClr xmlns:ahyp="http://schemas.microsoft.com/office/drawing/2018/hyperlinkcolor" val="tx"/>
                    </a:ext>
                  </a:extLst>
                </a:hlinkClick>
              </a:rPr>
              <a:t>ExpressVote Poll Worker Guide</a:t>
            </a:r>
            <a:endParaRPr lang="en-US" u="sng" dirty="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535731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276BFC42-DBF5-9509-0378-AD24F81E439B}"/>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12.1A</a:t>
            </a: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162</a:t>
            </a:fld>
            <a:endParaRPr lang="en-US" dirty="0">
              <a:solidFill>
                <a:schemeClr val="tx1"/>
              </a:solidFill>
              <a:latin typeface="Calibri" panose="020F0502020204030204"/>
            </a:endParaRP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Voting Equipment</a:t>
            </a:r>
            <a:endParaRPr lang="en-US" dirty="0"/>
          </a:p>
        </p:txBody>
      </p:sp>
      <p:sp>
        <p:nvSpPr>
          <p:cNvPr id="142" name="Content Placeholder 2">
            <a:extLst>
              <a:ext uri="{FF2B5EF4-FFF2-40B4-BE49-F238E27FC236}">
                <a16:creationId xmlns:a16="http://schemas.microsoft.com/office/drawing/2014/main" id="{37D69197-297C-427D-B8B8-3D597EE84AA9}"/>
              </a:ext>
            </a:extLst>
          </p:cNvPr>
          <p:cNvSpPr txBox="1">
            <a:spLocks/>
          </p:cNvSpPr>
          <p:nvPr/>
        </p:nvSpPr>
        <p:spPr>
          <a:xfrm>
            <a:off x="834005" y="2272683"/>
            <a:ext cx="10515600" cy="5212068"/>
          </a:xfrm>
          <a:prstGeom prst="rect">
            <a:avLst/>
          </a:prstGeom>
        </p:spPr>
        <p:txBody>
          <a:bodyPr vert="horz" lIns="91440" tIns="45720" rIns="91440" bIns="45720" numCol="2"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just">
              <a:lnSpc>
                <a:spcPct val="107000"/>
              </a:lnSpc>
              <a:spcBef>
                <a:spcPts val="0"/>
              </a:spcBef>
              <a:buNone/>
              <a:defRPr/>
            </a:pPr>
            <a:r>
              <a:rPr lang="en-US" b="1" dirty="0"/>
              <a:t>Hart Verity 2.5</a:t>
            </a:r>
            <a:endParaRPr lang="en-US" b="1"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Verity 2.5 Controller Duo Scan</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Verity 2.5 Controller Touch</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Verity 2.5 Duo Stand Alone Scan</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8">
                  <a:extLst>
                    <a:ext uri="{A12FA001-AC4F-418D-AE19-62706E023703}">
                      <ahyp:hlinkClr xmlns:ahyp="http://schemas.microsoft.com/office/drawing/2018/hyperlinkcolor" val="tx"/>
                    </a:ext>
                  </a:extLst>
                </a:hlinkClick>
              </a:rPr>
              <a:t>Verity 2.5 Scan Touch Writer</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9">
                  <a:extLst>
                    <a:ext uri="{A12FA001-AC4F-418D-AE19-62706E023703}">
                      <ahyp:hlinkClr xmlns:ahyp="http://schemas.microsoft.com/office/drawing/2018/hyperlinkcolor" val="tx"/>
                    </a:ext>
                  </a:extLst>
                </a:hlinkClick>
              </a:rPr>
              <a:t>Verity 2.5 Verity Print</a:t>
            </a:r>
            <a:endParaRPr lang="en-US" dirty="0">
              <a:ea typeface="Calibri" panose="020F0502020204030204" pitchFamily="34" charset="0"/>
              <a:cs typeface="Times New Roman" panose="02020603050405020304" pitchFamily="18" charset="0"/>
            </a:endParaRPr>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endParaRPr lang="en-US" b="1" dirty="0"/>
          </a:p>
          <a:p>
            <a:pPr marL="0" lvl="0" indent="0" algn="just">
              <a:lnSpc>
                <a:spcPct val="107000"/>
              </a:lnSpc>
              <a:spcBef>
                <a:spcPts val="0"/>
              </a:spcBef>
              <a:buNone/>
              <a:defRPr/>
            </a:pPr>
            <a:r>
              <a:rPr lang="en-US" b="1" dirty="0"/>
              <a:t>Hart Verity 2.7</a:t>
            </a:r>
            <a:endParaRPr lang="en-US" b="1"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0">
                  <a:extLst>
                    <a:ext uri="{A12FA001-AC4F-418D-AE19-62706E023703}">
                      <ahyp:hlinkClr xmlns:ahyp="http://schemas.microsoft.com/office/drawing/2018/hyperlinkcolor" val="tx"/>
                    </a:ext>
                  </a:extLst>
                </a:hlinkClick>
              </a:rPr>
              <a:t>Verity 2.7 Controller Duo Scan</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1">
                  <a:extLst>
                    <a:ext uri="{A12FA001-AC4F-418D-AE19-62706E023703}">
                      <ahyp:hlinkClr xmlns:ahyp="http://schemas.microsoft.com/office/drawing/2018/hyperlinkcolor" val="tx"/>
                    </a:ext>
                  </a:extLst>
                </a:hlinkClick>
              </a:rPr>
              <a:t>Verity 2.7 Duo Stand Alone Scan</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2">
                  <a:extLst>
                    <a:ext uri="{A12FA001-AC4F-418D-AE19-62706E023703}">
                      <ahyp:hlinkClr xmlns:ahyp="http://schemas.microsoft.com/office/drawing/2018/hyperlinkcolor" val="tx"/>
                    </a:ext>
                  </a:extLst>
                </a:hlinkClick>
              </a:rPr>
              <a:t>Verity 2.7 Scan Touch Writer</a:t>
            </a:r>
            <a:endParaRPr lang="en-US" dirty="0">
              <a:ea typeface="Calibri" panose="020F0502020204030204" pitchFamily="34" charset="0"/>
              <a:cs typeface="Times New Roman" panose="02020603050405020304" pitchFamily="18" charset="0"/>
            </a:endParaRPr>
          </a:p>
          <a:p>
            <a:pPr marL="342900" lvl="0" indent="-342900" algn="just">
              <a:lnSpc>
                <a:spcPct val="107000"/>
              </a:lnSpc>
              <a:spcBef>
                <a:spcPts val="0"/>
              </a:spcBef>
              <a:buFont typeface="Symbol" panose="05050102010706020507" pitchFamily="18" charset="2"/>
              <a:buChar char=""/>
              <a:defRPr/>
            </a:pPr>
            <a:r>
              <a:rPr lang="en-US" u="sng" dirty="0">
                <a:ea typeface="Calibri" panose="020F0502020204030204" pitchFamily="34" charset="0"/>
                <a:cs typeface="Times New Roman" panose="02020603050405020304" pitchFamily="18" charset="0"/>
                <a:hlinkClick r:id="rId13">
                  <a:extLst>
                    <a:ext uri="{A12FA001-AC4F-418D-AE19-62706E023703}">
                      <ahyp:hlinkClr xmlns:ahyp="http://schemas.microsoft.com/office/drawing/2018/hyperlinkcolor" val="tx"/>
                    </a:ext>
                  </a:extLst>
                </a:hlinkClick>
              </a:rPr>
              <a:t>Verity 2.7 Verity Print</a:t>
            </a:r>
            <a:endParaRPr lang="en-US" dirty="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38051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Appendix B: DRE Voting Machines</a:t>
            </a:r>
          </a:p>
        </p:txBody>
      </p:sp>
      <p:sp>
        <p:nvSpPr>
          <p:cNvPr id="32" name="Google Shape;474;p18">
            <a:extLst>
              <a:ext uri="{FF2B5EF4-FFF2-40B4-BE49-F238E27FC236}">
                <a16:creationId xmlns:a16="http://schemas.microsoft.com/office/drawing/2014/main" id="{E762D7DC-FC26-4CC9-AA87-A1F6BE07CE47}"/>
              </a:ext>
            </a:extLst>
          </p:cNvPr>
          <p:cNvSpPr>
            <a:spLocks noChangeAspect="1"/>
          </p:cNvSpPr>
          <p:nvPr/>
        </p:nvSpPr>
        <p:spPr>
          <a:xfrm>
            <a:off x="8567239" y="1634759"/>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3" name="Google Shape;480;p18">
            <a:extLst>
              <a:ext uri="{FF2B5EF4-FFF2-40B4-BE49-F238E27FC236}">
                <a16:creationId xmlns:a16="http://schemas.microsoft.com/office/drawing/2014/main" id="{0E07CDFF-9561-41ED-9981-C92358FE7B2A}"/>
              </a:ext>
            </a:extLst>
          </p:cNvPr>
          <p:cNvSpPr>
            <a:spLocks noChangeAspect="1"/>
          </p:cNvSpPr>
          <p:nvPr/>
        </p:nvSpPr>
        <p:spPr>
          <a:xfrm>
            <a:off x="10073423" y="1634761"/>
            <a:ext cx="1432673" cy="3942919"/>
          </a:xfrm>
          <a:prstGeom prst="rect">
            <a:avLst/>
          </a:prstGeom>
          <a:solidFill>
            <a:schemeClr val="bg1"/>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5" name="Google Shape;485;p18">
            <a:extLst>
              <a:ext uri="{FF2B5EF4-FFF2-40B4-BE49-F238E27FC236}">
                <a16:creationId xmlns:a16="http://schemas.microsoft.com/office/drawing/2014/main" id="{2DFF6A3B-9697-4A47-9609-F790F8F1A9E9}"/>
              </a:ext>
            </a:extLst>
          </p:cNvPr>
          <p:cNvSpPr txBox="1">
            <a:spLocks noChangeAspect="1"/>
          </p:cNvSpPr>
          <p:nvPr/>
        </p:nvSpPr>
        <p:spPr>
          <a:xfrm>
            <a:off x="10070618" y="2237353"/>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B</a:t>
            </a:r>
            <a:endParaRPr kumimoji="0" sz="24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24" name="Google Shape;474;p18">
            <a:extLst>
              <a:ext uri="{FF2B5EF4-FFF2-40B4-BE49-F238E27FC236}">
                <a16:creationId xmlns:a16="http://schemas.microsoft.com/office/drawing/2014/main" id="{F558442C-B68C-4524-BDCF-0FB3D102D5FA}"/>
              </a:ext>
            </a:extLst>
          </p:cNvPr>
          <p:cNvSpPr>
            <a:spLocks noChangeAspect="1"/>
          </p:cNvSpPr>
          <p:nvPr/>
        </p:nvSpPr>
        <p:spPr>
          <a:xfrm>
            <a:off x="6690044" y="1639418"/>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5" name="Google Shape;480;p18">
            <a:extLst>
              <a:ext uri="{FF2B5EF4-FFF2-40B4-BE49-F238E27FC236}">
                <a16:creationId xmlns:a16="http://schemas.microsoft.com/office/drawing/2014/main" id="{F7EB268F-A198-445F-BE5A-4201E77876C0}"/>
              </a:ext>
            </a:extLst>
          </p:cNvPr>
          <p:cNvSpPr>
            <a:spLocks noChangeAspect="1"/>
          </p:cNvSpPr>
          <p:nvPr/>
        </p:nvSpPr>
        <p:spPr>
          <a:xfrm>
            <a:off x="8196228" y="1639420"/>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6" name="Google Shape;484;p18">
            <a:extLst>
              <a:ext uri="{FF2B5EF4-FFF2-40B4-BE49-F238E27FC236}">
                <a16:creationId xmlns:a16="http://schemas.microsoft.com/office/drawing/2014/main" id="{473518D2-8CF9-4ADE-97DE-74C254D18438}"/>
              </a:ext>
            </a:extLst>
          </p:cNvPr>
          <p:cNvSpPr txBox="1">
            <a:spLocks noChangeAspect="1"/>
          </p:cNvSpPr>
          <p:nvPr/>
        </p:nvSpPr>
        <p:spPr>
          <a:xfrm>
            <a:off x="8193423" y="3010918"/>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Voting Systems</a:t>
            </a:r>
          </a:p>
        </p:txBody>
      </p:sp>
      <p:sp>
        <p:nvSpPr>
          <p:cNvPr id="27" name="Google Shape;485;p18">
            <a:extLst>
              <a:ext uri="{FF2B5EF4-FFF2-40B4-BE49-F238E27FC236}">
                <a16:creationId xmlns:a16="http://schemas.microsoft.com/office/drawing/2014/main" id="{0B0D2040-5CDA-4F66-85FA-B0A319B34303}"/>
              </a:ext>
            </a:extLst>
          </p:cNvPr>
          <p:cNvSpPr txBox="1">
            <a:spLocks noChangeAspect="1"/>
          </p:cNvSpPr>
          <p:nvPr/>
        </p:nvSpPr>
        <p:spPr>
          <a:xfrm>
            <a:off x="8193423" y="224201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A</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4" name="Google Shape;474;p18">
            <a:extLst>
              <a:ext uri="{FF2B5EF4-FFF2-40B4-BE49-F238E27FC236}">
                <a16:creationId xmlns:a16="http://schemas.microsoft.com/office/drawing/2014/main" id="{FD3862CA-DBEA-4586-B56E-77F634982B59}"/>
              </a:ext>
            </a:extLst>
          </p:cNvPr>
          <p:cNvSpPr>
            <a:spLocks noChangeAspect="1"/>
          </p:cNvSpPr>
          <p:nvPr/>
        </p:nvSpPr>
        <p:spPr>
          <a:xfrm>
            <a:off x="4807176" y="164407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5" name="Google Shape;480;p18">
            <a:extLst>
              <a:ext uri="{FF2B5EF4-FFF2-40B4-BE49-F238E27FC236}">
                <a16:creationId xmlns:a16="http://schemas.microsoft.com/office/drawing/2014/main" id="{36708209-1285-45CF-81E5-8E33D6EF2F4D}"/>
              </a:ext>
            </a:extLst>
          </p:cNvPr>
          <p:cNvSpPr>
            <a:spLocks noChangeAspect="1"/>
          </p:cNvSpPr>
          <p:nvPr/>
        </p:nvSpPr>
        <p:spPr>
          <a:xfrm>
            <a:off x="6313360" y="1644077"/>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6" name="Google Shape;484;p18">
            <a:extLst>
              <a:ext uri="{FF2B5EF4-FFF2-40B4-BE49-F238E27FC236}">
                <a16:creationId xmlns:a16="http://schemas.microsoft.com/office/drawing/2014/main" id="{DF1BD175-DEC2-4643-9201-DE2BDE44EF05}"/>
              </a:ext>
            </a:extLst>
          </p:cNvPr>
          <p:cNvSpPr txBox="1">
            <a:spLocks noChangeAspect="1"/>
          </p:cNvSpPr>
          <p:nvPr/>
        </p:nvSpPr>
        <p:spPr>
          <a:xfrm>
            <a:off x="6310555" y="3015575"/>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Are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Hand-Counted)</a:t>
            </a:r>
          </a:p>
        </p:txBody>
      </p:sp>
      <p:sp>
        <p:nvSpPr>
          <p:cNvPr id="47" name="Google Shape;485;p18">
            <a:extLst>
              <a:ext uri="{FF2B5EF4-FFF2-40B4-BE49-F238E27FC236}">
                <a16:creationId xmlns:a16="http://schemas.microsoft.com/office/drawing/2014/main" id="{9D618EEC-D17D-4C61-B026-1514C3F79E92}"/>
              </a:ext>
            </a:extLst>
          </p:cNvPr>
          <p:cNvSpPr txBox="1">
            <a:spLocks noChangeAspect="1"/>
          </p:cNvSpPr>
          <p:nvPr/>
        </p:nvSpPr>
        <p:spPr>
          <a:xfrm>
            <a:off x="6310555" y="2246669"/>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11</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2932837" y="1648730"/>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0" name="Google Shape;480;p18">
            <a:extLst>
              <a:ext uri="{FF2B5EF4-FFF2-40B4-BE49-F238E27FC236}">
                <a16:creationId xmlns:a16="http://schemas.microsoft.com/office/drawing/2014/main" id="{C73A4426-499E-4C55-92AE-820C04CFAD9F}"/>
              </a:ext>
            </a:extLst>
          </p:cNvPr>
          <p:cNvSpPr>
            <a:spLocks noChangeAspect="1"/>
          </p:cNvSpPr>
          <p:nvPr/>
        </p:nvSpPr>
        <p:spPr>
          <a:xfrm>
            <a:off x="4430554" y="1648732"/>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1063013" y="165338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2" name="Google Shape;480;p18">
            <a:extLst>
              <a:ext uri="{FF2B5EF4-FFF2-40B4-BE49-F238E27FC236}">
                <a16:creationId xmlns:a16="http://schemas.microsoft.com/office/drawing/2014/main" id="{0BA30D7F-EFA2-4CC8-B125-6F24B1489FBA}"/>
              </a:ext>
            </a:extLst>
          </p:cNvPr>
          <p:cNvSpPr>
            <a:spLocks noChangeAspect="1"/>
          </p:cNvSpPr>
          <p:nvPr/>
        </p:nvSpPr>
        <p:spPr>
          <a:xfrm>
            <a:off x="2561815" y="164872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5" name="Google Shape;485;p18">
            <a:extLst>
              <a:ext uri="{FF2B5EF4-FFF2-40B4-BE49-F238E27FC236}">
                <a16:creationId xmlns:a16="http://schemas.microsoft.com/office/drawing/2014/main" id="{D299C0C5-BD9A-4F90-B597-871FC80A01EE}"/>
              </a:ext>
            </a:extLst>
          </p:cNvPr>
          <p:cNvSpPr txBox="1">
            <a:spLocks noChangeAspect="1"/>
          </p:cNvSpPr>
          <p:nvPr/>
        </p:nvSpPr>
        <p:spPr>
          <a:xfrm>
            <a:off x="2554033"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9</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56" name="Google Shape;484;p18">
            <a:extLst>
              <a:ext uri="{FF2B5EF4-FFF2-40B4-BE49-F238E27FC236}">
                <a16:creationId xmlns:a16="http://schemas.microsoft.com/office/drawing/2014/main" id="{3A260740-854D-44EA-975C-8F161A925134}"/>
              </a:ext>
            </a:extLst>
          </p:cNvPr>
          <p:cNvSpPr txBox="1">
            <a:spLocks noChangeAspect="1"/>
          </p:cNvSpPr>
          <p:nvPr/>
        </p:nvSpPr>
        <p:spPr>
          <a:xfrm>
            <a:off x="4427749" y="3020230"/>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Polling Place)</a:t>
            </a:r>
          </a:p>
        </p:txBody>
      </p:sp>
      <p:sp>
        <p:nvSpPr>
          <p:cNvPr id="57" name="Google Shape;485;p18">
            <a:extLst>
              <a:ext uri="{FF2B5EF4-FFF2-40B4-BE49-F238E27FC236}">
                <a16:creationId xmlns:a16="http://schemas.microsoft.com/office/drawing/2014/main" id="{A322EB35-37B8-4FC8-9EFC-C04A2EC55DF0}"/>
              </a:ext>
            </a:extLst>
          </p:cNvPr>
          <p:cNvSpPr txBox="1">
            <a:spLocks noChangeAspect="1"/>
          </p:cNvSpPr>
          <p:nvPr/>
        </p:nvSpPr>
        <p:spPr>
          <a:xfrm>
            <a:off x="4427749"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10</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1" name="Google Shape;484;p18">
            <a:extLst>
              <a:ext uri="{FF2B5EF4-FFF2-40B4-BE49-F238E27FC236}">
                <a16:creationId xmlns:a16="http://schemas.microsoft.com/office/drawing/2014/main" id="{B17D6F2D-4608-4C82-84EC-803FA9A364DC}"/>
              </a:ext>
            </a:extLst>
          </p:cNvPr>
          <p:cNvSpPr txBox="1">
            <a:spLocks noChangeAspect="1"/>
          </p:cNvSpPr>
          <p:nvPr/>
        </p:nvSpPr>
        <p:spPr>
          <a:xfrm>
            <a:off x="2562704" y="3015574"/>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CCS)</a:t>
            </a:r>
            <a:endParaRPr kumimoji="0" sz="12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58" name="Google Shape;480;p18">
            <a:extLst>
              <a:ext uri="{FF2B5EF4-FFF2-40B4-BE49-F238E27FC236}">
                <a16:creationId xmlns:a16="http://schemas.microsoft.com/office/drawing/2014/main" id="{4E73F0FA-1143-4904-AA89-AB37AC0A13A3}"/>
              </a:ext>
            </a:extLst>
          </p:cNvPr>
          <p:cNvSpPr>
            <a:spLocks noChangeAspect="1"/>
          </p:cNvSpPr>
          <p:nvPr/>
        </p:nvSpPr>
        <p:spPr>
          <a:xfrm>
            <a:off x="695881" y="1653907"/>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9" name="Google Shape;485;p18">
            <a:extLst>
              <a:ext uri="{FF2B5EF4-FFF2-40B4-BE49-F238E27FC236}">
                <a16:creationId xmlns:a16="http://schemas.microsoft.com/office/drawing/2014/main" id="{4ACA69DB-EA15-48B6-9277-4BF40E1A904B}"/>
              </a:ext>
            </a:extLst>
          </p:cNvPr>
          <p:cNvSpPr txBox="1">
            <a:spLocks noChangeAspect="1"/>
          </p:cNvSpPr>
          <p:nvPr/>
        </p:nvSpPr>
        <p:spPr>
          <a:xfrm>
            <a:off x="687704" y="2251325"/>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8</a:t>
            </a:r>
            <a:endParaRPr kumimoji="0"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9" name="Google Shape;484;p18">
            <a:extLst>
              <a:ext uri="{FF2B5EF4-FFF2-40B4-BE49-F238E27FC236}">
                <a16:creationId xmlns:a16="http://schemas.microsoft.com/office/drawing/2014/main" id="{A0645818-6679-41AA-AEA1-FB2505F69D1E}"/>
              </a:ext>
            </a:extLst>
          </p:cNvPr>
          <p:cNvSpPr txBox="1">
            <a:spLocks noChangeAspect="1"/>
          </p:cNvSpPr>
          <p:nvPr/>
        </p:nvSpPr>
        <p:spPr>
          <a:xfrm>
            <a:off x="694400" y="3006259"/>
            <a:ext cx="14083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Early Voting: Suspending and Closing the Polls </a:t>
            </a:r>
          </a:p>
        </p:txBody>
      </p:sp>
      <p:pic>
        <p:nvPicPr>
          <p:cNvPr id="66" name="Picture 65">
            <a:extLst>
              <a:ext uri="{FF2B5EF4-FFF2-40B4-BE49-F238E27FC236}">
                <a16:creationId xmlns:a16="http://schemas.microsoft.com/office/drawing/2014/main" id="{284A0894-D722-47E9-BFDE-72946484458B}"/>
              </a:ext>
            </a:extLst>
          </p:cNvPr>
          <p:cNvPicPr>
            <a:picLocks noChangeAspect="1"/>
          </p:cNvPicPr>
          <p:nvPr/>
        </p:nvPicPr>
        <p:blipFill>
          <a:blip r:embed="rId2">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10255168" y="4085735"/>
            <a:ext cx="1064657" cy="822960"/>
          </a:xfrm>
          <a:prstGeom prst="rect">
            <a:avLst/>
          </a:prstGeom>
          <a:noFill/>
          <a:ln>
            <a:noFill/>
          </a:ln>
          <a:extLst>
            <a:ext uri="{53640926-AAD7-44D8-BBD7-CCE9431645EC}">
              <a14:shadowObscured xmlns:a14="http://schemas.microsoft.com/office/drawing/2010/main"/>
            </a:ext>
          </a:extLst>
        </p:spPr>
      </p:pic>
      <p:pic>
        <p:nvPicPr>
          <p:cNvPr id="67" name="Picture 66">
            <a:extLst>
              <a:ext uri="{FF2B5EF4-FFF2-40B4-BE49-F238E27FC236}">
                <a16:creationId xmlns:a16="http://schemas.microsoft.com/office/drawing/2014/main" id="{D736A54E-9F77-402D-8D88-371F026EC54E}"/>
              </a:ext>
            </a:extLst>
          </p:cNvPr>
          <p:cNvPicPr>
            <a:picLocks noChangeAspect="1"/>
          </p:cNvPicPr>
          <p:nvPr/>
        </p:nvPicPr>
        <p:blipFill>
          <a:blip r:embed="rId3">
            <a:duotone>
              <a:schemeClr val="bg2">
                <a:shade val="45000"/>
                <a:satMod val="135000"/>
              </a:schemeClr>
              <a:prstClr val="white"/>
            </a:duotone>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8361913" y="4080094"/>
            <a:ext cx="1095630" cy="834241"/>
          </a:xfrm>
          <a:prstGeom prst="rect">
            <a:avLst/>
          </a:prstGeom>
          <a:noFill/>
          <a:ln>
            <a:noFill/>
          </a:ln>
          <a:extLst>
            <a:ext uri="{53640926-AAD7-44D8-BBD7-CCE9431645EC}">
              <a14:shadowObscured xmlns:a14="http://schemas.microsoft.com/office/drawing/2010/main"/>
            </a:ext>
          </a:extLst>
        </p:spPr>
      </p:pic>
      <p:grpSp>
        <p:nvGrpSpPr>
          <p:cNvPr id="70" name="Group 69">
            <a:extLst>
              <a:ext uri="{FF2B5EF4-FFF2-40B4-BE49-F238E27FC236}">
                <a16:creationId xmlns:a16="http://schemas.microsoft.com/office/drawing/2014/main" id="{B0E13135-330A-42AA-BDF3-FD0ADFB7FE96}"/>
              </a:ext>
            </a:extLst>
          </p:cNvPr>
          <p:cNvGrpSpPr/>
          <p:nvPr/>
        </p:nvGrpSpPr>
        <p:grpSpPr>
          <a:xfrm>
            <a:off x="682625" y="4017438"/>
            <a:ext cx="1431800" cy="1169189"/>
            <a:chOff x="-172277" y="-57686"/>
            <a:chExt cx="1431800" cy="1169850"/>
          </a:xfrm>
        </p:grpSpPr>
        <p:pic>
          <p:nvPicPr>
            <p:cNvPr id="71" name="Picture 70">
              <a:extLst>
                <a:ext uri="{FF2B5EF4-FFF2-40B4-BE49-F238E27FC236}">
                  <a16:creationId xmlns:a16="http://schemas.microsoft.com/office/drawing/2014/main" id="{8F12D319-D987-4C58-9158-C8C0CDF742F8}"/>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72" name="Text Box 2">
              <a:extLst>
                <a:ext uri="{FF2B5EF4-FFF2-40B4-BE49-F238E27FC236}">
                  <a16:creationId xmlns:a16="http://schemas.microsoft.com/office/drawing/2014/main" id="{90493F4B-24F3-4D65-AD47-8ACCEE85E1E8}"/>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EV</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74" name="Group 73">
            <a:extLst>
              <a:ext uri="{FF2B5EF4-FFF2-40B4-BE49-F238E27FC236}">
                <a16:creationId xmlns:a16="http://schemas.microsoft.com/office/drawing/2014/main" id="{24ABAE22-3FDD-487C-9B1B-092D67064F7A}"/>
              </a:ext>
            </a:extLst>
          </p:cNvPr>
          <p:cNvGrpSpPr/>
          <p:nvPr/>
        </p:nvGrpSpPr>
        <p:grpSpPr>
          <a:xfrm>
            <a:off x="2559649" y="4017438"/>
            <a:ext cx="1431800" cy="1169189"/>
            <a:chOff x="-172277" y="-57686"/>
            <a:chExt cx="1431800" cy="1169850"/>
          </a:xfrm>
        </p:grpSpPr>
        <p:pic>
          <p:nvPicPr>
            <p:cNvPr id="75" name="Picture 74">
              <a:extLst>
                <a:ext uri="{FF2B5EF4-FFF2-40B4-BE49-F238E27FC236}">
                  <a16:creationId xmlns:a16="http://schemas.microsoft.com/office/drawing/2014/main" id="{85AC7D5C-B980-4D71-8EC8-6048A9AE525A}"/>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76" name="Text Box 2">
              <a:extLst>
                <a:ext uri="{FF2B5EF4-FFF2-40B4-BE49-F238E27FC236}">
                  <a16:creationId xmlns:a16="http://schemas.microsoft.com/office/drawing/2014/main" id="{DFE1B592-AF59-4B23-9999-C3CD33B1F02A}"/>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77" name="Group 76">
            <a:extLst>
              <a:ext uri="{FF2B5EF4-FFF2-40B4-BE49-F238E27FC236}">
                <a16:creationId xmlns:a16="http://schemas.microsoft.com/office/drawing/2014/main" id="{DE458A94-C6A4-4B5F-ADA9-56D0A84E2D6B}"/>
              </a:ext>
            </a:extLst>
          </p:cNvPr>
          <p:cNvGrpSpPr/>
          <p:nvPr/>
        </p:nvGrpSpPr>
        <p:grpSpPr>
          <a:xfrm>
            <a:off x="4427946" y="4017438"/>
            <a:ext cx="1431800" cy="1169189"/>
            <a:chOff x="-172277" y="-57686"/>
            <a:chExt cx="1431800" cy="1169850"/>
          </a:xfrm>
        </p:grpSpPr>
        <p:pic>
          <p:nvPicPr>
            <p:cNvPr id="78" name="Picture 77">
              <a:extLst>
                <a:ext uri="{FF2B5EF4-FFF2-40B4-BE49-F238E27FC236}">
                  <a16:creationId xmlns:a16="http://schemas.microsoft.com/office/drawing/2014/main" id="{C66E1F57-A3D7-4A41-B689-B325AA51F848}"/>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89" name="Text Box 2">
              <a:extLst>
                <a:ext uri="{FF2B5EF4-FFF2-40B4-BE49-F238E27FC236}">
                  <a16:creationId xmlns:a16="http://schemas.microsoft.com/office/drawing/2014/main" id="{D7ABFD90-C910-4ECC-9F35-A9556B7592CA}"/>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0" name="Group 89">
            <a:extLst>
              <a:ext uri="{FF2B5EF4-FFF2-40B4-BE49-F238E27FC236}">
                <a16:creationId xmlns:a16="http://schemas.microsoft.com/office/drawing/2014/main" id="{089680A8-A6AD-4121-A5DC-CB866FE6B198}"/>
              </a:ext>
            </a:extLst>
          </p:cNvPr>
          <p:cNvGrpSpPr/>
          <p:nvPr/>
        </p:nvGrpSpPr>
        <p:grpSpPr>
          <a:xfrm>
            <a:off x="6315500" y="4043888"/>
            <a:ext cx="1431800" cy="1169189"/>
            <a:chOff x="-172277" y="-57686"/>
            <a:chExt cx="1431800" cy="1169850"/>
          </a:xfrm>
        </p:grpSpPr>
        <p:pic>
          <p:nvPicPr>
            <p:cNvPr id="91" name="Picture 90">
              <a:extLst>
                <a:ext uri="{FF2B5EF4-FFF2-40B4-BE49-F238E27FC236}">
                  <a16:creationId xmlns:a16="http://schemas.microsoft.com/office/drawing/2014/main" id="{70DF7A9A-DE64-4875-A870-AE957A3F10A4}"/>
                </a:ext>
              </a:extLst>
            </p:cNvPr>
            <p:cNvPicPr>
              <a:picLocks noChangeAspect="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2" name="Text Box 2">
              <a:extLst>
                <a:ext uri="{FF2B5EF4-FFF2-40B4-BE49-F238E27FC236}">
                  <a16:creationId xmlns:a16="http://schemas.microsoft.com/office/drawing/2014/main" id="{574394BB-A449-4567-9BA8-BD91F9DD5C3C}"/>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236142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838200" y="2493117"/>
            <a:ext cx="10515600" cy="269120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800" b="1" i="0" u="none" strike="noStrike" kern="1200" cap="none" spc="0" normalizeH="0" baseline="0" noProof="0" dirty="0">
                <a:ln>
                  <a:noFill/>
                </a:ln>
                <a:solidFill>
                  <a:srgbClr val="FFFFFF"/>
                </a:solidFill>
                <a:effectLst/>
                <a:uLnTx/>
                <a:uFillTx/>
                <a:latin typeface="Calibri" panose="020F0502020204030204"/>
                <a:ea typeface="+mn-ea"/>
                <a:cs typeface="+mn-cs"/>
              </a:rPr>
              <a:t>Disclaimer</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0" indent="0">
              <a:buNone/>
            </a:pPr>
            <a:r>
              <a:rPr lang="en-US" sz="1800" b="1" dirty="0">
                <a:solidFill>
                  <a:schemeClr val="bg1"/>
                </a:solidFill>
              </a:rPr>
              <a:t>Direct recording electronic (DRE) voting machines</a:t>
            </a:r>
            <a:r>
              <a:rPr lang="en-US" sz="1800" dirty="0">
                <a:solidFill>
                  <a:schemeClr val="bg1"/>
                </a:solidFill>
              </a:rPr>
              <a:t> are designed to allow a direct vote on the machine by the manual touch of a screen, monitor, wheel, or other device that records the individual votes and vote totals electronically.</a:t>
            </a:r>
          </a:p>
          <a:p>
            <a:pPr marL="0" indent="0">
              <a:buNone/>
            </a:pPr>
            <a:endParaRPr lang="en-US" sz="1800" dirty="0">
              <a:solidFill>
                <a:schemeClr val="bg1"/>
              </a:solidFill>
            </a:endParaRPr>
          </a:p>
          <a:p>
            <a:pPr marL="0" indent="0">
              <a:buNone/>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Section 129.003 of the Texas Election Code states that direct recording electronic (DRE) voting machines must not be used in an election held after September 1, 2026, except for curbside voting purposes. </a:t>
            </a:r>
          </a:p>
        </p:txBody>
      </p:sp>
    </p:spTree>
    <p:extLst>
      <p:ext uri="{BB962C8B-B14F-4D97-AF65-F5344CB8AC3E}">
        <p14:creationId xmlns:p14="http://schemas.microsoft.com/office/powerpoint/2010/main" val="569485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165</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026552"/>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Prepare the Voting Area</a:t>
            </a:r>
          </a:p>
          <a:p>
            <a:pPr>
              <a:lnSpc>
                <a:spcPct val="107000"/>
              </a:lnSpc>
              <a:spcBef>
                <a:spcPts val="0"/>
              </a:spcBef>
            </a:pPr>
            <a:r>
              <a:rPr lang="en-US" dirty="0"/>
              <a:t>Follow instructions provided by the authority conducting the election regarding whether to set up voting equipment the day prior or the morning of opening the polling place. If you do not have instructions on how to set up the equipment or if you experience any technical issues, notify the election authority as soon as possible. The following steps may be different for each voting system vendor.</a:t>
            </a:r>
          </a:p>
          <a:p>
            <a:pPr marL="914400" lvl="1" indent="-457200">
              <a:lnSpc>
                <a:spcPct val="107000"/>
              </a:lnSpc>
              <a:spcBef>
                <a:spcPts val="0"/>
              </a:spcBef>
              <a:buFont typeface="+mj-lt"/>
              <a:buAutoNum type="arabicPeriod"/>
            </a:pPr>
            <a:r>
              <a:rPr lang="en-US" dirty="0"/>
              <a:t>Arrange the voting booths so they are spaced appropriately. Ensure that there is at least 60 inches of turning space in front of the voting booths.</a:t>
            </a:r>
          </a:p>
          <a:p>
            <a:pPr marL="914400" lvl="1" indent="-457200">
              <a:lnSpc>
                <a:spcPct val="107000"/>
              </a:lnSpc>
              <a:spcBef>
                <a:spcPts val="0"/>
              </a:spcBef>
              <a:buFont typeface="+mj-lt"/>
              <a:buAutoNum type="arabicPeriod"/>
            </a:pPr>
            <a:r>
              <a:rPr lang="en-US" dirty="0"/>
              <a:t>Verify all seals and document chain of custody.</a:t>
            </a:r>
          </a:p>
          <a:p>
            <a:pPr marL="914400" lvl="1" indent="-457200">
              <a:lnSpc>
                <a:spcPct val="107000"/>
              </a:lnSpc>
              <a:spcBef>
                <a:spcPts val="0"/>
              </a:spcBef>
              <a:buFont typeface="+mj-lt"/>
              <a:buAutoNum type="arabicPeriod"/>
            </a:pPr>
            <a:r>
              <a:rPr lang="en-US" dirty="0"/>
              <a:t>Break any seals on outside of the DRE carrying case.</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3299088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166</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026552"/>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Prepare the Voting Area</a:t>
            </a:r>
          </a:p>
          <a:p>
            <a:pPr marL="914400" lvl="1" indent="-457200">
              <a:lnSpc>
                <a:spcPct val="107000"/>
              </a:lnSpc>
              <a:spcBef>
                <a:spcPts val="0"/>
              </a:spcBef>
              <a:buFont typeface="+mj-lt"/>
              <a:buAutoNum type="arabicPeriod" startAt="4"/>
            </a:pPr>
            <a:r>
              <a:rPr lang="en-US" dirty="0"/>
              <a:t>Remove each DRE and cords from the carrying case.</a:t>
            </a:r>
          </a:p>
          <a:p>
            <a:pPr marL="914400" lvl="1" indent="-457200">
              <a:lnSpc>
                <a:spcPct val="107000"/>
              </a:lnSpc>
              <a:spcBef>
                <a:spcPts val="0"/>
              </a:spcBef>
              <a:buFont typeface="+mj-lt"/>
              <a:buAutoNum type="arabicPeriod" startAt="4"/>
            </a:pPr>
            <a:r>
              <a:rPr lang="en-US" dirty="0"/>
              <a:t>Find the surge protector and plug into the nearest power outlet. Plug each DRE into the surge protector or daisy-chain the power cords and plug into the surge protector, depending on the voting system. Use the toggle switch to turn the surge protector on.</a:t>
            </a:r>
          </a:p>
          <a:p>
            <a:pPr lvl="2">
              <a:lnSpc>
                <a:spcPct val="107000"/>
              </a:lnSpc>
              <a:spcBef>
                <a:spcPts val="0"/>
              </a:spcBef>
            </a:pPr>
            <a:r>
              <a:rPr lang="en-US" dirty="0"/>
              <a:t>Position cords to keep a safe work environment. Cords must all be out of the path of walkways.</a:t>
            </a:r>
          </a:p>
          <a:p>
            <a:pPr marL="914400" lvl="1" indent="-457200">
              <a:lnSpc>
                <a:spcPct val="107000"/>
              </a:lnSpc>
              <a:spcBef>
                <a:spcPts val="0"/>
              </a:spcBef>
              <a:buFont typeface="+mj-lt"/>
              <a:buAutoNum type="arabicPeriod" startAt="4"/>
            </a:pPr>
            <a:r>
              <a:rPr lang="en-US" dirty="0"/>
              <a:t>Make disability tools readily available (e.g., headphones, sip-and-puff device, audio-tactile keypad, audio-tactile interface).</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386654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167</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174989"/>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Prepare the Voting Area</a:t>
            </a:r>
          </a:p>
          <a:p>
            <a:pPr marL="914400" lvl="1" indent="-457200">
              <a:lnSpc>
                <a:spcPct val="107000"/>
              </a:lnSpc>
              <a:spcBef>
                <a:spcPts val="0"/>
              </a:spcBef>
              <a:buFont typeface="+mj-lt"/>
              <a:buAutoNum type="arabicPeriod" startAt="7"/>
            </a:pPr>
            <a:r>
              <a:rPr lang="en-US" dirty="0"/>
              <a:t>Once each DRE is on, follow specific instructions provided by the authority conducting the election. Verify that battery backup is on.</a:t>
            </a:r>
          </a:p>
          <a:p>
            <a:pPr lvl="2">
              <a:lnSpc>
                <a:spcPct val="107000"/>
              </a:lnSpc>
              <a:spcBef>
                <a:spcPts val="0"/>
              </a:spcBef>
            </a:pPr>
            <a:r>
              <a:rPr lang="en-US" dirty="0"/>
              <a:t>Verify any seals and document chain of custody.</a:t>
            </a:r>
          </a:p>
          <a:p>
            <a:pPr marL="914400" lvl="1" indent="-457200">
              <a:lnSpc>
                <a:spcPct val="107000"/>
              </a:lnSpc>
              <a:spcBef>
                <a:spcPts val="0"/>
              </a:spcBef>
              <a:buFont typeface="+mj-lt"/>
              <a:buAutoNum type="arabicPeriod" startAt="7"/>
            </a:pPr>
            <a:r>
              <a:rPr lang="en-US" dirty="0"/>
              <a:t>Set up privacy screens around each DRE.</a:t>
            </a:r>
          </a:p>
          <a:p>
            <a:pPr lvl="2">
              <a:lnSpc>
                <a:spcPct val="107000"/>
              </a:lnSpc>
              <a:spcBef>
                <a:spcPts val="0"/>
              </a:spcBef>
            </a:pPr>
            <a:r>
              <a:rPr lang="en-US" dirty="0"/>
              <a:t>Consider numbering each voting booth with numbers to help direct voters.</a:t>
            </a:r>
          </a:p>
          <a:p>
            <a:pPr marL="914400" lvl="1" indent="-457200">
              <a:lnSpc>
                <a:spcPct val="107000"/>
              </a:lnSpc>
              <a:spcBef>
                <a:spcPts val="0"/>
              </a:spcBef>
              <a:buFont typeface="+mj-lt"/>
              <a:buAutoNum type="arabicPeriod" startAt="7"/>
            </a:pPr>
            <a:r>
              <a:rPr lang="en-US" dirty="0"/>
              <a:t>Post required signs according to instructions. </a:t>
            </a:r>
          </a:p>
          <a:p>
            <a:pPr marL="0" indent="0">
              <a:buNone/>
            </a:pPr>
            <a:endParaRPr lang="en-US" b="1" dirty="0"/>
          </a:p>
          <a:p>
            <a:pPr marL="0" indent="0">
              <a:buNone/>
            </a:pPr>
            <a:endParaRPr lang="en-US" dirty="0"/>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2587410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168</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3695499"/>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500"/>
              </a:spcBef>
              <a:buNone/>
            </a:pPr>
            <a:r>
              <a:rPr lang="en-US" b="1" dirty="0"/>
              <a:t>Opening the Polling Place</a:t>
            </a:r>
          </a:p>
          <a:p>
            <a:pPr>
              <a:lnSpc>
                <a:spcPct val="107000"/>
              </a:lnSpc>
              <a:spcBef>
                <a:spcPts val="0"/>
              </a:spcBef>
            </a:pPr>
            <a:r>
              <a:rPr lang="en-US" dirty="0"/>
              <a:t>Follow instructions provided by the authority conducting the election for setting up each piece of equipment. If you do not have instructions on how to set up the equipment or if you experience any technical issues, notify the election authority as soon as possible. On </a:t>
            </a:r>
            <a:r>
              <a:rPr lang="en-US" b="1" dirty="0"/>
              <a:t>election day</a:t>
            </a:r>
            <a:r>
              <a:rPr lang="en-US" dirty="0"/>
              <a:t>, two election officers must work together to perform all chain of custody tasks on each piece of voting equipment. The following steps may be different for each voting system vendor.</a:t>
            </a:r>
          </a:p>
          <a:p>
            <a:pPr marL="914400" lvl="1" indent="-457200">
              <a:lnSpc>
                <a:spcPct val="107000"/>
              </a:lnSpc>
              <a:buFont typeface="+mj-lt"/>
              <a:buAutoNum type="arabicPeriod"/>
            </a:pPr>
            <a:r>
              <a:rPr lang="en-US" dirty="0"/>
              <a:t>The election judge must inspect each DRE to ensure that all locks and seals are properly affixed to the devices.</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823667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169</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889415"/>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500"/>
              </a:spcBef>
              <a:buNone/>
            </a:pPr>
            <a:r>
              <a:rPr lang="en-US" b="1" dirty="0"/>
              <a:t>Opening the Polling Place</a:t>
            </a:r>
          </a:p>
          <a:p>
            <a:pPr marL="914400" lvl="1" indent="-457200">
              <a:lnSpc>
                <a:spcPct val="107000"/>
              </a:lnSpc>
              <a:buFont typeface="+mj-lt"/>
              <a:buAutoNum type="arabicPeriod" startAt="2"/>
            </a:pPr>
            <a:r>
              <a:rPr lang="en-US" dirty="0"/>
              <a:t>The election judge must verify and document the serial numbers of the equipment in use at the polling place.</a:t>
            </a:r>
          </a:p>
          <a:p>
            <a:pPr lvl="2">
              <a:lnSpc>
                <a:spcPct val="107000"/>
              </a:lnSpc>
            </a:pPr>
            <a:r>
              <a:rPr lang="en-US" dirty="0"/>
              <a:t>Look for evidence of tampering. </a:t>
            </a:r>
          </a:p>
          <a:p>
            <a:pPr marL="914400" lvl="1" indent="-457200">
              <a:lnSpc>
                <a:spcPct val="107000"/>
              </a:lnSpc>
              <a:buFont typeface="+mj-lt"/>
              <a:buAutoNum type="arabicPeriod" startAt="2"/>
            </a:pPr>
            <a:r>
              <a:rPr lang="en-US" dirty="0"/>
              <a:t>Use the toggle switch to turn the surge protector on.</a:t>
            </a:r>
          </a:p>
          <a:p>
            <a:pPr marL="914400" lvl="1" indent="-457200">
              <a:lnSpc>
                <a:spcPct val="107000"/>
              </a:lnSpc>
              <a:buFont typeface="+mj-lt"/>
              <a:buAutoNum type="arabicPeriod" startAt="2"/>
            </a:pPr>
            <a:r>
              <a:rPr lang="en-US" dirty="0"/>
              <a:t>Once the DRE is on, follow specific instructions provided by the authority conducting the election. </a:t>
            </a:r>
          </a:p>
          <a:p>
            <a:pPr lvl="2">
              <a:lnSpc>
                <a:spcPct val="107000"/>
              </a:lnSpc>
            </a:pPr>
            <a:r>
              <a:rPr lang="en-US" dirty="0"/>
              <a:t>Check the accuracy of the date and time on applicable equipment. </a:t>
            </a:r>
          </a:p>
          <a:p>
            <a:pPr lvl="2">
              <a:lnSpc>
                <a:spcPct val="107000"/>
              </a:lnSpc>
            </a:pPr>
            <a:r>
              <a:rPr lang="en-US" dirty="0"/>
              <a:t>Print zero tapes and verify each candidate or measure on the tape is set to zero.</a:t>
            </a:r>
            <a:endParaRPr lang="en-US" b="1" dirty="0"/>
          </a:p>
          <a:p>
            <a:pPr marL="0" indent="0">
              <a:buNone/>
            </a:pPr>
            <a:endParaRPr lang="en-US" dirty="0"/>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1582833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39519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Tabulator(s)</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buFont typeface="+mj-lt"/>
              <a:buAutoNum type="arabicPeriod"/>
            </a:pPr>
            <a:r>
              <a:rPr lang="en-US" dirty="0"/>
              <a:t>The election judge must suspend the polls.</a:t>
            </a:r>
          </a:p>
          <a:p>
            <a:pPr marL="914400" lvl="1" indent="-457200">
              <a:lnSpc>
                <a:spcPct val="107000"/>
              </a:lnSpc>
              <a:buFont typeface="+mj-lt"/>
              <a:buAutoNum type="arabicPeriod"/>
            </a:pPr>
            <a:r>
              <a:rPr lang="en-US" dirty="0"/>
              <a:t>Power off and close the ballot tabulator(s).</a:t>
            </a:r>
          </a:p>
          <a:p>
            <a:pPr marL="914400" lvl="1" indent="-457200">
              <a:lnSpc>
                <a:spcPct val="107000"/>
              </a:lnSpc>
              <a:buFont typeface="+mj-lt"/>
              <a:buAutoNum type="arabicPeriod"/>
            </a:pPr>
            <a:r>
              <a:rPr lang="en-US" dirty="0"/>
              <a:t>Seal the ballot tabulator(s) and record the seal numbers on the </a:t>
            </a:r>
            <a:r>
              <a:rPr lang="en-US" u="sng" dirty="0">
                <a:hlinkClick r:id="rId5"/>
              </a:rPr>
              <a:t>Record of Early Voting Ballot Box Seals</a:t>
            </a:r>
            <a:r>
              <a:rPr lang="en-US" dirty="0"/>
              <a:t> (Form 7-18).</a:t>
            </a: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(Ballot Tabulating/Ballot Box Area)</a:t>
            </a:r>
            <a:endParaRPr lang="en-US" dirty="0"/>
          </a:p>
        </p:txBody>
      </p:sp>
    </p:spTree>
    <p:extLst>
      <p:ext uri="{BB962C8B-B14F-4D97-AF65-F5344CB8AC3E}">
        <p14:creationId xmlns:p14="http://schemas.microsoft.com/office/powerpoint/2010/main" val="1281261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170</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432817"/>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500"/>
              </a:spcBef>
              <a:buNone/>
            </a:pPr>
            <a:r>
              <a:rPr lang="en-US" b="1" dirty="0"/>
              <a:t>Opening the Polling Place</a:t>
            </a:r>
          </a:p>
          <a:p>
            <a:pPr lvl="2">
              <a:lnSpc>
                <a:spcPct val="107000"/>
              </a:lnSpc>
            </a:pPr>
            <a:r>
              <a:rPr lang="en-US" dirty="0"/>
              <a:t>The presiding judge and alternate judge, and not more than two poll watchers, if present, must sign the zero tape.</a:t>
            </a:r>
          </a:p>
          <a:p>
            <a:pPr lvl="2">
              <a:lnSpc>
                <a:spcPct val="107000"/>
              </a:lnSpc>
            </a:pPr>
            <a:r>
              <a:rPr lang="en-US" dirty="0"/>
              <a:t>The zero tapes must be placed in a secure location to be returned with the election records.</a:t>
            </a:r>
          </a:p>
          <a:p>
            <a:pPr marL="914400" lvl="1" indent="-457200">
              <a:lnSpc>
                <a:spcPct val="107000"/>
              </a:lnSpc>
              <a:buFont typeface="+mj-lt"/>
              <a:buAutoNum type="arabicPeriod" startAt="5"/>
            </a:pPr>
            <a:r>
              <a:rPr lang="en-US" dirty="0"/>
              <a:t>Periodically check for evidence of tampering during the election. Ensure the uniquely identified tamper-resistant or tamper-evident seal is still intact. </a:t>
            </a:r>
          </a:p>
          <a:p>
            <a:pPr marL="457200" indent="-457200">
              <a:buFont typeface="+mj-lt"/>
              <a:buAutoNum type="arabicPeriod"/>
            </a:pPr>
            <a:endParaRPr lang="en-US" dirty="0"/>
          </a:p>
          <a:p>
            <a:pPr marL="457200" indent="-457200">
              <a:buFont typeface="+mj-lt"/>
              <a:buAutoNum type="arabicPeriod"/>
            </a:pPr>
            <a:endParaRPr lang="en-US" b="1" dirty="0"/>
          </a:p>
          <a:p>
            <a:pPr marL="0" indent="0">
              <a:buNone/>
            </a:pPr>
            <a:endParaRPr lang="en-US" dirty="0"/>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304151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171</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2788007"/>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500"/>
              </a:spcBef>
              <a:buNone/>
            </a:pPr>
            <a:r>
              <a:rPr lang="en-US" b="1" dirty="0"/>
              <a:t>Prepare Official Ballots</a:t>
            </a:r>
          </a:p>
          <a:p>
            <a:pPr>
              <a:lnSpc>
                <a:spcPct val="107000"/>
              </a:lnSpc>
            </a:pPr>
            <a:r>
              <a:rPr lang="en-US" dirty="0"/>
              <a:t>There is no requirement for initials on these voting system ballots. The printed cast vote record should contain the initials on the back of the ballot.</a:t>
            </a:r>
          </a:p>
          <a:p>
            <a:pPr marL="457200" indent="-457200">
              <a:buFont typeface="+mj-lt"/>
              <a:buAutoNum type="arabicPeriod"/>
            </a:pPr>
            <a:endParaRPr lang="en-US" dirty="0"/>
          </a:p>
          <a:p>
            <a:pPr marL="457200" indent="-457200">
              <a:buFont typeface="+mj-lt"/>
              <a:buAutoNum type="arabicPeriod"/>
            </a:pPr>
            <a:endParaRPr lang="en-US" b="1" dirty="0"/>
          </a:p>
          <a:p>
            <a:pPr marL="0" indent="0">
              <a:buNone/>
            </a:pPr>
            <a:endParaRPr lang="en-US" dirty="0"/>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3418599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172</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3236207"/>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Suspending the Polls (Daily During Early Voting) </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spcBef>
                <a:spcPts val="0"/>
              </a:spcBef>
              <a:buFont typeface="+mj-lt"/>
              <a:buAutoNum type="arabicPeriod"/>
            </a:pPr>
            <a:r>
              <a:rPr lang="en-US" dirty="0"/>
              <a:t>Suspend the polls on the controller.</a:t>
            </a:r>
          </a:p>
          <a:p>
            <a:pPr marL="914400" lvl="1" indent="-457200">
              <a:lnSpc>
                <a:spcPct val="107000"/>
              </a:lnSpc>
              <a:spcBef>
                <a:spcPts val="0"/>
              </a:spcBef>
              <a:buFont typeface="+mj-lt"/>
              <a:buAutoNum type="arabicPeriod"/>
            </a:pPr>
            <a:r>
              <a:rPr lang="en-US" dirty="0"/>
              <a:t>Power off the controller.</a:t>
            </a:r>
          </a:p>
          <a:p>
            <a:pPr marL="914400" lvl="1" indent="-457200">
              <a:lnSpc>
                <a:spcPct val="107000"/>
              </a:lnSpc>
              <a:spcBef>
                <a:spcPts val="0"/>
              </a:spcBef>
              <a:buFont typeface="+mj-lt"/>
              <a:buAutoNum type="arabicPeriod"/>
            </a:pPr>
            <a:r>
              <a:rPr lang="en-US" dirty="0"/>
              <a:t>Seal each controller and document chain of custody.</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2958007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173</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3236207"/>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Closing the Polls (Last Day of Early Voting) </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spcBef>
                <a:spcPts val="0"/>
              </a:spcBef>
              <a:buFont typeface="+mj-lt"/>
              <a:buAutoNum type="arabicPeriod"/>
            </a:pPr>
            <a:r>
              <a:rPr lang="en-US" dirty="0"/>
              <a:t>Suspend the polls on the controller.</a:t>
            </a:r>
          </a:p>
          <a:p>
            <a:pPr marL="914400" lvl="1" indent="-457200">
              <a:lnSpc>
                <a:spcPct val="107000"/>
              </a:lnSpc>
              <a:spcBef>
                <a:spcPts val="0"/>
              </a:spcBef>
              <a:buFont typeface="+mj-lt"/>
              <a:buAutoNum type="arabicPeriod"/>
            </a:pPr>
            <a:r>
              <a:rPr lang="en-US" dirty="0"/>
              <a:t>Power off the controller.</a:t>
            </a:r>
          </a:p>
          <a:p>
            <a:pPr marL="914400" lvl="1" indent="-457200">
              <a:lnSpc>
                <a:spcPct val="107000"/>
              </a:lnSpc>
              <a:spcBef>
                <a:spcPts val="0"/>
              </a:spcBef>
              <a:buFont typeface="+mj-lt"/>
              <a:buAutoNum type="arabicPeriod"/>
            </a:pPr>
            <a:r>
              <a:rPr lang="en-US" dirty="0"/>
              <a:t>Seal each controller and document chain of custody.</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4114406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174</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026552"/>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Election Day: Closing the Polls When Ballots Are Tabulated at Central Counting Station </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spcBef>
                <a:spcPts val="0"/>
              </a:spcBef>
              <a:buFont typeface="+mj-lt"/>
              <a:buAutoNum type="arabicPeriod"/>
            </a:pPr>
            <a:r>
              <a:rPr lang="en-US" dirty="0"/>
              <a:t>Retrieve the </a:t>
            </a:r>
            <a:r>
              <a:rPr lang="en-US" u="sng" dirty="0">
                <a:hlinkClick r:id="rId5"/>
              </a:rPr>
              <a:t>Combined Ballot Register of Official Ballots and Ballot and Seal Certificate</a:t>
            </a:r>
            <a:r>
              <a:rPr lang="en-US" dirty="0"/>
              <a:t> (Form 7-26) from the election kit.</a:t>
            </a:r>
          </a:p>
          <a:p>
            <a:pPr marL="914400" lvl="1" indent="-457200">
              <a:lnSpc>
                <a:spcPct val="107000"/>
              </a:lnSpc>
              <a:spcBef>
                <a:spcPts val="0"/>
              </a:spcBef>
              <a:buFont typeface="+mj-lt"/>
              <a:buAutoNum type="arabicPeriod"/>
            </a:pPr>
            <a:r>
              <a:rPr lang="en-US" dirty="0"/>
              <a:t>The election judge then secures the DREs so that no additional votes can be cast on any of the DREs. </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1398738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175</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421723"/>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Election Day: Closing the Polls When Ballots Are Tabulated at Central Counting Station </a:t>
            </a:r>
          </a:p>
          <a:p>
            <a:pPr marL="914400" lvl="1" indent="-457200">
              <a:lnSpc>
                <a:spcPct val="107000"/>
              </a:lnSpc>
              <a:spcBef>
                <a:spcPts val="0"/>
              </a:spcBef>
              <a:buFont typeface="+mj-lt"/>
              <a:buAutoNum type="arabicPeriod" startAt="3"/>
            </a:pPr>
            <a:r>
              <a:rPr lang="en-US" dirty="0"/>
              <a:t>The election judge closes the poll and prints a minimum of three copies of the results tape. </a:t>
            </a:r>
          </a:p>
          <a:p>
            <a:pPr lvl="2">
              <a:lnSpc>
                <a:spcPct val="107000"/>
              </a:lnSpc>
              <a:spcBef>
                <a:spcPts val="0"/>
              </a:spcBef>
            </a:pPr>
            <a:r>
              <a:rPr lang="en-US" dirty="0"/>
              <a:t>Two election officers and, if poll watchers are present, up to two poll watchers must verify and sign the results tapes. </a:t>
            </a:r>
          </a:p>
          <a:p>
            <a:pPr marL="914400" lvl="1" indent="-457200">
              <a:lnSpc>
                <a:spcPct val="107000"/>
              </a:lnSpc>
              <a:spcBef>
                <a:spcPts val="0"/>
              </a:spcBef>
              <a:buFont typeface="+mj-lt"/>
              <a:buAutoNum type="arabicPeriod" startAt="3"/>
            </a:pPr>
            <a:r>
              <a:rPr lang="en-US" dirty="0"/>
              <a:t>On the Combined Ballot Register of Official Ballots and Ballot and Seal Certificate, the election judge must list the DRE Identification Number(s) at the top and public count of voted ballots from the results tape in </a:t>
            </a:r>
            <a:r>
              <a:rPr lang="en-US" b="1" dirty="0"/>
              <a:t>Row B</a:t>
            </a:r>
            <a:r>
              <a:rPr lang="en-US" dirty="0"/>
              <a:t>.</a:t>
            </a:r>
          </a:p>
          <a:p>
            <a:pPr marL="914400" lvl="1" indent="-457200">
              <a:lnSpc>
                <a:spcPct val="107000"/>
              </a:lnSpc>
              <a:spcBef>
                <a:spcPts val="0"/>
              </a:spcBef>
              <a:buFont typeface="+mj-lt"/>
              <a:buAutoNum type="arabicPeriod" startAt="3"/>
            </a:pPr>
            <a:r>
              <a:rPr lang="en-US" dirty="0"/>
              <a:t>The election judge powers off the controller and unplugs from the surge protector.</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1951666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176</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421723"/>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Election Day: Closing the Polls When Ballots Are Tabulated at Central Counting Station </a:t>
            </a:r>
          </a:p>
          <a:p>
            <a:pPr marL="914400" lvl="1" indent="-457200">
              <a:lnSpc>
                <a:spcPct val="107000"/>
              </a:lnSpc>
              <a:spcBef>
                <a:spcPts val="0"/>
              </a:spcBef>
              <a:buFont typeface="+mj-lt"/>
              <a:buAutoNum type="arabicPeriod" startAt="6"/>
            </a:pPr>
            <a:r>
              <a:rPr lang="en-US" dirty="0"/>
              <a:t>If directed by the authority conducting the election, remove the electronic media.</a:t>
            </a:r>
          </a:p>
          <a:p>
            <a:pPr lvl="2">
              <a:lnSpc>
                <a:spcPct val="107000"/>
              </a:lnSpc>
              <a:spcBef>
                <a:spcPts val="0"/>
              </a:spcBef>
            </a:pPr>
            <a:r>
              <a:rPr lang="en-US" dirty="0"/>
              <a:t>Two election officials should document any seals broken on the chain of custody form.</a:t>
            </a:r>
          </a:p>
          <a:p>
            <a:pPr marL="914400" lvl="1" indent="-457200">
              <a:lnSpc>
                <a:spcPct val="107000"/>
              </a:lnSpc>
              <a:spcBef>
                <a:spcPts val="0"/>
              </a:spcBef>
              <a:buFont typeface="+mj-lt"/>
              <a:buAutoNum type="arabicPeriod" startAt="6"/>
            </a:pPr>
            <a:r>
              <a:rPr lang="en-US" dirty="0"/>
              <a:t>Place and seal the electronic media in a transfer case.</a:t>
            </a:r>
          </a:p>
          <a:p>
            <a:pPr lvl="2">
              <a:lnSpc>
                <a:spcPct val="107000"/>
              </a:lnSpc>
              <a:spcBef>
                <a:spcPts val="0"/>
              </a:spcBef>
            </a:pPr>
            <a:r>
              <a:rPr lang="en-US" dirty="0"/>
              <a:t>Two election officials and up to two poll watchers, if any are present, may sign the chain of custody document.</a:t>
            </a:r>
          </a:p>
          <a:p>
            <a:pPr marL="914400" lvl="1" indent="-457200">
              <a:lnSpc>
                <a:spcPct val="107000"/>
              </a:lnSpc>
              <a:spcBef>
                <a:spcPts val="0"/>
              </a:spcBef>
              <a:buFont typeface="+mj-lt"/>
              <a:buAutoNum type="arabicPeriod" startAt="6"/>
            </a:pPr>
            <a:r>
              <a:rPr lang="en-US" dirty="0"/>
              <a:t>Power off the DREs and unplug from the voting booths and/or disconnect the daisy chain.</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3918458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177</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2841034"/>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Election Day: Closing the Polls When Ballots Are Tabulated at Central Counting Station </a:t>
            </a:r>
          </a:p>
          <a:p>
            <a:pPr marL="914400" lvl="1" indent="-457200">
              <a:lnSpc>
                <a:spcPct val="107000"/>
              </a:lnSpc>
              <a:spcBef>
                <a:spcPts val="0"/>
              </a:spcBef>
              <a:buFont typeface="+mj-lt"/>
              <a:buAutoNum type="arabicPeriod" startAt="9"/>
            </a:pPr>
            <a:r>
              <a:rPr lang="en-US" dirty="0"/>
              <a:t>The election judge must lock and seal the DREs to prepare for delivery back to the authority conducting the election.</a:t>
            </a:r>
          </a:p>
          <a:p>
            <a:pPr lvl="2">
              <a:lnSpc>
                <a:spcPct val="107000"/>
              </a:lnSpc>
              <a:spcBef>
                <a:spcPts val="0"/>
              </a:spcBef>
            </a:pPr>
            <a:r>
              <a:rPr lang="en-US" dirty="0"/>
              <a:t>Two election officials should document any seals broken on the chain of custody form.</a:t>
            </a:r>
          </a:p>
          <a:p>
            <a:pPr marL="914400" lvl="1" indent="-457200">
              <a:lnSpc>
                <a:spcPct val="107000"/>
              </a:lnSpc>
              <a:spcBef>
                <a:spcPts val="0"/>
              </a:spcBef>
              <a:buFont typeface="+mj-lt"/>
              <a:buAutoNum type="arabicPeriod" startAt="9"/>
            </a:pPr>
            <a:r>
              <a:rPr lang="en-US" dirty="0"/>
              <a:t>Disassemble and pack all voting booths and privacy screens.</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503940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178</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3631379"/>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Election Day: Closing the Polls When Ballots Are Tabulated at the Polling Place </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spcBef>
                <a:spcPts val="0"/>
              </a:spcBef>
              <a:buFont typeface="+mj-lt"/>
              <a:buAutoNum type="arabicPeriod"/>
            </a:pPr>
            <a:r>
              <a:rPr lang="en-US" dirty="0"/>
              <a:t>Retrieve the </a:t>
            </a:r>
            <a:r>
              <a:rPr lang="en-US" u="sng" dirty="0">
                <a:hlinkClick r:id="rId5"/>
              </a:rPr>
              <a:t>Combined Ballot Register of Official Ballots and Ballot and Seal Certificate</a:t>
            </a:r>
            <a:r>
              <a:rPr lang="en-US" dirty="0"/>
              <a:t> (Form 7-26) from the election kit.</a:t>
            </a:r>
          </a:p>
          <a:p>
            <a:pPr marL="914400" lvl="1" indent="-457200">
              <a:lnSpc>
                <a:spcPct val="107000"/>
              </a:lnSpc>
              <a:spcBef>
                <a:spcPts val="0"/>
              </a:spcBef>
              <a:buFont typeface="+mj-lt"/>
              <a:buAutoNum type="arabicPeriod"/>
            </a:pPr>
            <a:r>
              <a:rPr lang="en-US" dirty="0"/>
              <a:t>The election judge then secures the DREs so that no additional votes can be cast on any of the DREs. </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131822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179</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026552"/>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Election Day: Closing the Polls When Ballots Are Tabulated at the Polling Place </a:t>
            </a:r>
          </a:p>
          <a:p>
            <a:pPr marL="914400" lvl="1" indent="-457200">
              <a:lnSpc>
                <a:spcPct val="107000"/>
              </a:lnSpc>
              <a:spcBef>
                <a:spcPts val="0"/>
              </a:spcBef>
              <a:buFont typeface="+mj-lt"/>
              <a:buAutoNum type="arabicPeriod" startAt="3"/>
            </a:pPr>
            <a:r>
              <a:rPr lang="en-US" dirty="0"/>
              <a:t>The election judge closes the poll and prints a minimum of three copies of the results tape. </a:t>
            </a:r>
          </a:p>
          <a:p>
            <a:pPr lvl="2">
              <a:lnSpc>
                <a:spcPct val="107000"/>
              </a:lnSpc>
              <a:spcBef>
                <a:spcPts val="0"/>
              </a:spcBef>
            </a:pPr>
            <a:r>
              <a:rPr lang="en-US" dirty="0"/>
              <a:t>Two election officers and, if poll watchers are present, up to two poll watchers must verify and sign the results tapes. </a:t>
            </a:r>
          </a:p>
          <a:p>
            <a:pPr marL="914400" lvl="1" indent="-457200">
              <a:lnSpc>
                <a:spcPct val="107000"/>
              </a:lnSpc>
              <a:spcBef>
                <a:spcPts val="0"/>
              </a:spcBef>
              <a:buFont typeface="+mj-lt"/>
              <a:buAutoNum type="arabicPeriod" startAt="3"/>
            </a:pPr>
            <a:r>
              <a:rPr lang="en-US" dirty="0"/>
              <a:t>On the Combined Ballot Register of Official Ballots and Ballot and Seal Certificate, the election judge must list the DRE Identification Number(s) at the top and public count of voted ballots from the results tape in </a:t>
            </a:r>
            <a:r>
              <a:rPr lang="en-US" b="1" dirty="0"/>
              <a:t>Row B</a:t>
            </a:r>
            <a:r>
              <a:rPr lang="en-US" dirty="0"/>
              <a:t>.</a:t>
            </a:r>
          </a:p>
          <a:p>
            <a:pPr marL="914400" lvl="1" indent="-457200">
              <a:lnSpc>
                <a:spcPct val="107000"/>
              </a:lnSpc>
              <a:spcBef>
                <a:spcPts val="0"/>
              </a:spcBef>
              <a:buFont typeface="+mj-lt"/>
              <a:buAutoNum type="arabicPeriod" startAt="3"/>
            </a:pPr>
            <a:r>
              <a:rPr lang="en-US" dirty="0"/>
              <a:t>The election judge powers off the controller and unplugs from the surge protector.</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3996194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132446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Ballot Tabulator(s)</a:t>
            </a:r>
          </a:p>
          <a:p>
            <a:pPr marL="914400" lvl="1" indent="-457200">
              <a:lnSpc>
                <a:spcPct val="107000"/>
              </a:lnSpc>
              <a:buFont typeface="+mj-lt"/>
              <a:buAutoNum type="arabicPeriod" startAt="4"/>
            </a:pPr>
            <a:r>
              <a:rPr lang="en-US" dirty="0"/>
              <a:t>Use the toggle switch to turn the surge protector off and unplug from the wall.</a:t>
            </a: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(Ballot Tabulating/Ballot Box Area)</a:t>
            </a:r>
            <a:endParaRPr lang="en-US" dirty="0"/>
          </a:p>
        </p:txBody>
      </p:sp>
    </p:spTree>
    <p:extLst>
      <p:ext uri="{BB962C8B-B14F-4D97-AF65-F5344CB8AC3E}">
        <p14:creationId xmlns:p14="http://schemas.microsoft.com/office/powerpoint/2010/main" val="1652654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180</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026552"/>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Election Day: Closing the Polls When Ballots Are Tabulated at the Polling Place </a:t>
            </a:r>
          </a:p>
          <a:p>
            <a:pPr marL="914400" lvl="1" indent="-457200">
              <a:lnSpc>
                <a:spcPct val="107000"/>
              </a:lnSpc>
              <a:spcBef>
                <a:spcPts val="0"/>
              </a:spcBef>
              <a:buFont typeface="+mj-lt"/>
              <a:buAutoNum type="arabicPeriod" startAt="6"/>
            </a:pPr>
            <a:r>
              <a:rPr lang="en-US" dirty="0"/>
              <a:t>The election judge must review the write-in votes, if any. </a:t>
            </a:r>
          </a:p>
          <a:p>
            <a:pPr lvl="2">
              <a:lnSpc>
                <a:spcPct val="107000"/>
              </a:lnSpc>
              <a:spcBef>
                <a:spcPts val="0"/>
              </a:spcBef>
            </a:pPr>
            <a:r>
              <a:rPr lang="en-US" dirty="0"/>
              <a:t>These write-in votes should be hand tallied.</a:t>
            </a:r>
          </a:p>
          <a:p>
            <a:pPr marL="914400" lvl="1" indent="-457200">
              <a:lnSpc>
                <a:spcPct val="107000"/>
              </a:lnSpc>
              <a:spcBef>
                <a:spcPts val="0"/>
              </a:spcBef>
              <a:buFont typeface="+mj-lt"/>
              <a:buAutoNum type="arabicPeriod" startAt="6"/>
            </a:pPr>
            <a:r>
              <a:rPr lang="en-US" dirty="0"/>
              <a:t>The election judge prepares the precinct returns from the results tape printed, and if any, from the write-in votes hand tallied by the precinct election judges and clerks.</a:t>
            </a:r>
          </a:p>
          <a:p>
            <a:pPr marL="914400" lvl="1" indent="-457200">
              <a:lnSpc>
                <a:spcPct val="107000"/>
              </a:lnSpc>
              <a:spcBef>
                <a:spcPts val="0"/>
              </a:spcBef>
              <a:buFont typeface="+mj-lt"/>
              <a:buAutoNum type="arabicPeriod" startAt="6"/>
            </a:pPr>
            <a:r>
              <a:rPr lang="en-US" dirty="0"/>
              <a:t>If directed by the authority conducting the election, remove the electronic media.</a:t>
            </a:r>
          </a:p>
          <a:p>
            <a:pPr lvl="2">
              <a:lnSpc>
                <a:spcPct val="107000"/>
              </a:lnSpc>
              <a:spcBef>
                <a:spcPts val="0"/>
              </a:spcBef>
            </a:pPr>
            <a:r>
              <a:rPr lang="en-US" dirty="0"/>
              <a:t>Two election officials should document any seals broken on the chain of custody form.</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2293231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181</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421723"/>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Election Day: Closing the Polls When Ballots Are Tabulated at the Polling Place </a:t>
            </a:r>
          </a:p>
          <a:p>
            <a:pPr marL="914400" lvl="1" indent="-457200">
              <a:lnSpc>
                <a:spcPct val="107000"/>
              </a:lnSpc>
              <a:spcBef>
                <a:spcPts val="0"/>
              </a:spcBef>
              <a:buFont typeface="+mj-lt"/>
              <a:buAutoNum type="arabicPeriod" startAt="9"/>
            </a:pPr>
            <a:r>
              <a:rPr lang="en-US" dirty="0"/>
              <a:t>Place and seal the electronic media in a transfer case.</a:t>
            </a:r>
          </a:p>
          <a:p>
            <a:pPr lvl="2">
              <a:lnSpc>
                <a:spcPct val="107000"/>
              </a:lnSpc>
              <a:spcBef>
                <a:spcPts val="0"/>
              </a:spcBef>
            </a:pPr>
            <a:r>
              <a:rPr lang="en-US" dirty="0"/>
              <a:t>Two election officials and up to two poll watchers, if any are present, may sign the chain of custody document.</a:t>
            </a:r>
          </a:p>
          <a:p>
            <a:pPr marL="914400" lvl="1" indent="-457200">
              <a:lnSpc>
                <a:spcPct val="107000"/>
              </a:lnSpc>
              <a:spcBef>
                <a:spcPts val="0"/>
              </a:spcBef>
              <a:buFont typeface="+mj-lt"/>
              <a:buAutoNum type="arabicPeriod" startAt="9"/>
            </a:pPr>
            <a:r>
              <a:rPr lang="en-US" dirty="0"/>
              <a:t>Power off the DREs and unplug from the voting booths and/or disconnect the daisy chain.</a:t>
            </a:r>
          </a:p>
          <a:p>
            <a:pPr marL="914400" lvl="1" indent="-457200">
              <a:lnSpc>
                <a:spcPct val="107000"/>
              </a:lnSpc>
              <a:spcBef>
                <a:spcPts val="0"/>
              </a:spcBef>
              <a:buFont typeface="+mj-lt"/>
              <a:buAutoNum type="arabicPeriod" startAt="9"/>
            </a:pPr>
            <a:r>
              <a:rPr lang="en-US" dirty="0"/>
              <a:t>The election judge must lock and seal the DREs to prepare for delivery back to the authority conducting the election.</a:t>
            </a:r>
          </a:p>
          <a:p>
            <a:pPr lvl="2">
              <a:lnSpc>
                <a:spcPct val="107000"/>
              </a:lnSpc>
              <a:spcBef>
                <a:spcPts val="0"/>
              </a:spcBef>
            </a:pPr>
            <a:r>
              <a:rPr lang="en-US" dirty="0"/>
              <a:t>Two election officials should document any seals broken on the chain of custody form.</a:t>
            </a:r>
          </a:p>
          <a:p>
            <a:pPr marL="914400" lvl="1" indent="-457200">
              <a:lnSpc>
                <a:spcPct val="107000"/>
              </a:lnSpc>
              <a:spcBef>
                <a:spcPts val="0"/>
              </a:spcBef>
              <a:buFont typeface="+mj-lt"/>
              <a:buAutoNum type="arabicPeriod" startAt="9"/>
            </a:pPr>
            <a:r>
              <a:rPr lang="en-US" dirty="0"/>
              <a:t>Disassemble and pack all voting booths and privacy screens.</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2663933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182</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4026552"/>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DRE Equipment Contingency Plans </a:t>
            </a:r>
          </a:p>
          <a:p>
            <a:pPr>
              <a:lnSpc>
                <a:spcPct val="107000"/>
              </a:lnSpc>
              <a:spcBef>
                <a:spcPts val="0"/>
              </a:spcBef>
            </a:pPr>
            <a:r>
              <a:rPr lang="en-US" dirty="0"/>
              <a:t>The authority conducting the election maintains backup and contingency plans for DRE voting machine failures. Procedures and plans vary based on the equipment used. After contacting the election authority:</a:t>
            </a:r>
          </a:p>
          <a:p>
            <a:pPr marL="914400" lvl="1" indent="-457200">
              <a:lnSpc>
                <a:spcPct val="107000"/>
              </a:lnSpc>
              <a:spcBef>
                <a:spcPts val="0"/>
              </a:spcBef>
              <a:buFont typeface="+mj-lt"/>
              <a:buAutoNum type="arabicPeriod"/>
            </a:pPr>
            <a:r>
              <a:rPr lang="en-US" dirty="0"/>
              <a:t>The election judge must immediately stop its use and arrange for prompt repair or replacement, if practicable.</a:t>
            </a:r>
          </a:p>
          <a:p>
            <a:pPr marL="914400" lvl="1" indent="-457200">
              <a:lnSpc>
                <a:spcPct val="107000"/>
              </a:lnSpc>
              <a:spcBef>
                <a:spcPts val="0"/>
              </a:spcBef>
              <a:buFont typeface="+mj-lt"/>
              <a:buAutoNum type="arabicPeriod"/>
            </a:pPr>
            <a:r>
              <a:rPr lang="en-US" dirty="0"/>
              <a:t>If repair or replacement is not feasible, and the election cannot proceed smoothly with only remaining equipment, voting at the polling place may be conducted by one of the following methods in addition to, or instead of, remaining operational equipment:</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1123281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C1D7F-1FE4-2E6F-67A3-D9A708307A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7947C8D-6873-7FCC-AAD6-79DAA66025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F34AEAB-CD5F-7EF2-5DD3-5C270D7F90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FE1A948-B6D1-326D-B1EC-FF472711870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ED4B31D-FA30-D9EB-259D-454255D28C5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A43B5EB-1E13-6E19-0D14-34C8655ADA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6FB6F79-245B-AFAA-9D24-1154700B689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7FA1E25-4398-F25E-08ED-E52C37F52A1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370E4A3-E146-6E5B-FFD5-D14EF46AC6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D846AB-7186-35E7-9DD0-B508741A5ED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D0CB1C2-8353-C77D-61B9-9DBC0356873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AC6BED5-2F79-8473-95DE-8FF0785153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E1BABCB-2962-13E2-6795-C7A3FCD07D5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3EEAC72-760B-E9B6-7A12-6F70F86EE4F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32BADE-2D22-B8E4-F708-A3529D9C8DB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D3A8C2B-0A20-B71B-44C5-ABEF7D96E1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96512B90-6373-DD78-CB5F-36210299F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1F6DC924-1961-61A8-F187-F379335117B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C58A64D-2676-9D64-888B-AFAF1FC7E1B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ABD4F2E-480C-BC42-037D-6CF241255F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AF0A78E-37EB-50C6-AC81-C2CA0E60222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0491EBC-3E88-77F5-F55D-191948134A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F26283-E945-6830-2DB6-74F02A1A5AC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4CD423D-38E2-E3ED-AC2E-F032E0039C2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3E693D9-AD73-903F-C603-40F5662BCA4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0C579FB-F699-E84F-35EE-D58778D925A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206E484-AAD8-C912-6E52-DDB0963F34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0946568-AFC9-2E62-679F-9172D59500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F39D25C-253A-FE1B-DF05-502DD542B09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F10D3E9-10C2-C7B7-D7C3-D69263CAB98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AC6F549-E711-BE2B-A5DF-610E4DDB11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8EBF794-4312-7C21-224D-D4671A9056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C4BC155-C811-6EAE-4020-C6420AA4005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78BFD2C-E8A2-51D8-B90C-19CDB50F5B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40EDC0F-DD7E-5DAC-8292-FA72047C5D9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FD08461-1114-7C80-02DD-8FDC5C8429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CE47746-07D6-9B83-B487-519D1A54E7C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486C63C-4ADC-A08E-C4B6-D32F08C893E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02AB3ED-18A6-B1AB-1395-F966EF47352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B8FE520-1E62-5D65-F65B-00C98B6CEB5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82A3DAE-7DBD-FA76-0269-C30B6F8BB6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8A263F2-FA79-754F-66DA-CBA25867BC8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5B39DD2-43A1-7672-A89C-346DE7B242A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B86ABE2-A8F0-0DB2-95E1-A10A5FD70F1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8F66C42-A6DA-3702-C863-CD8A7834221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7EAC548-5344-6632-26F5-F315D17D3F3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091BA21-647C-BD1D-941B-4009E27722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5669691-0BAD-EF64-724C-00CD189B892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38A2E-D4DE-61EF-2A9C-8BCFE266A48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BD8C930-8927-6DC7-E16B-E509BAF97DD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C03372A2-629F-1FFF-6ABD-281D6E91F8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D1A7A2F-1AD3-9EB0-B206-917613E19AB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DACB47-519B-6623-B648-0C81402CA88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7111E6D-D7A4-907B-34F1-0F9ACA25D6D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60D4BE8-C300-B425-C29F-C0E054A590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DCA30D-92C6-D7E1-11DB-13F2A384D74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82E7E6-7C0D-BA66-CEC3-85778D8603C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35621D7-1732-AD6E-4192-78C9A7BA4AB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F25AE0C-BFAA-5F49-EC6C-51F78E21461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2BB46B2-56DE-5782-0CFD-B7E404EC0DF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A4D1792-847B-5C5B-9270-8DD79D520F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9A15D2C-0243-A48E-B8F8-D602275B8BF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5A4E4C-18A6-A089-4432-998AFF32F5A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055954-A6E3-1F94-B324-E9F2DB578FA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285A662-6E6C-A7B7-5346-B6930C93900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E20A062-D8F0-6E31-A8E1-9D85FFB7805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11E64B7-39EC-4223-5C81-A03347EBED5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59DBAC1-4F89-F38C-05AC-06580681F84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97D20AB-50A6-EB27-B91E-030EA195F0B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1A902E2-0E41-E45F-2551-49B00575493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9082811-B24F-0657-5FA5-95F3B8DC85D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BC8D5EE-F80D-EBF3-9A56-E3F5D56345F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24AEC24-6D8A-015C-5FF1-5C7E0550D6C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A7D420C-0401-AB0A-151B-FA7CB703B6B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28B6CEE-DD15-1BB6-F29A-B8D4C715C85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DB384B0-18F6-21E9-1215-10D6E86FA34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61B75F7-063E-7A65-97E6-411877EE180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93520E6-6F9B-9ABD-46EE-C7A7F57588B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28C7EAD-9794-0980-5701-B94165CB7B3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099BE7E-0AE6-1B85-774E-821E887F050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0399B10-0443-1995-8131-4BDD24923B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BF944B7-9EE3-4B52-42BA-549559C1E56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F024207-9FFD-594A-E066-A1D98A7AC7E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3D8F250-B44D-58BF-A282-94945DDB68B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1216F87-746B-FFB9-2C5D-671D456662E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2BD452-B912-FFD6-8B34-5BEF7A235A7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2C4799D-9446-B3AE-6955-518620D7FFC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518BC27-E636-3D48-A333-70C178C9165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5836173-2BBA-3927-3177-1D8D1EDDF2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1D5B39-5613-20F5-0B62-FFF4E809C9F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F2D372C-D649-EF9E-76E2-57E12DD5C8A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05E060F-6218-9DAD-9DBC-05C1151B356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3018279-13D4-A96F-7E04-ACD39BF4C90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1C1FF8A-E18F-4028-AA67-EBBC9195C23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AE79083-B225-AE8C-E843-33AE7698E7D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5057A8-B267-E7C4-0B6E-06A46BBBFD1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2F6A0B4-D3DF-1201-D958-91E6905C764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F0178A5-591D-DC62-DE6B-7BA68CEC158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16B23CE-8EE2-8831-263E-BDF3914F8F7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60F54D-DBD8-986B-5282-8E904AB3516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2AD34A5-E938-43E7-7BAE-4D6FCE6557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4286073-0019-82AB-556E-10D2550849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20EEEC-43C1-01CE-B109-FF1ECF7ED7F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F597A98-4DAE-9AB1-1642-8C915F30A3A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225C9E-842F-849D-A025-B77650BD5A0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707479D-A9C9-84C1-98A7-3225FB9926B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1C7052-FF30-C568-4D32-89AAB08AD89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13FDC33-8D10-5567-1ADD-9C800FD8F8D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1AF9E6DC-CD75-E88D-31D3-BF41DE627E3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1EC1CF7-D0F6-4789-858E-B1A60B9FB18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78D6D21-B92F-B220-7A03-0B943CFBA17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59135A-7D5A-2EC0-9E5F-0E8266C73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A32BC15-E0C4-CB8C-0836-285CD17E89B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C43719-4E25-D6AA-A54F-AAA79D2A5F0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6B6F730-3D1E-8606-54E3-92DDDB7A38B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2A5E31-4CD2-139B-E257-609A6E7BEFA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E10E492-247A-907F-9ED3-6F4E5FC5745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40FE370-8948-9AB0-1529-486770B68E0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1039EA-83E1-9779-000B-B3807BF027F7}"/>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8C74F9A-FE67-EEB6-249F-7369FAF57B1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ABD72A3-03A2-CB60-D90D-43D6DF97E2B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8B2523C-8A17-9DE4-4AD4-46AA790251B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7D74B58-5D52-10EE-F3DA-5A961A4753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D5C8726-DB9C-0035-A7D8-C26B7A5EDBF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4895D0A-499D-3F55-52CD-92C4AF9B072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18E36F3-7640-4986-92C7-256B34EDDF2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648A07A-EE49-7A6F-06F3-AC80FBE9E26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04B409D6-A2E5-F314-1697-61805D6FDE2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B3FC6B7-0888-98D5-5B5E-EA221267800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FDA2114-D85A-6802-A4C7-B4239515FE1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CCE3EF5-A2D9-BB34-A09C-7D59E8E2578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6F0EE2-E2D7-A0A2-F406-DFEDD859861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1EBA0DC-55F9-7468-3AD4-8CEEA78E56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87DFB8-D02D-ABC9-F5E6-DEF66A09EE8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C602E304-06BE-6D16-21C1-B9F89D291485}"/>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818C3805-B604-4C7A-881A-6BE55ACAD1B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183</a:t>
            </a:fld>
            <a:endParaRPr lang="en-US" dirty="0">
              <a:solidFill>
                <a:schemeClr val="tx1"/>
              </a:solidFill>
              <a:latin typeface="Calibri" panose="020F0502020204030204"/>
            </a:endParaRPr>
          </a:p>
        </p:txBody>
      </p:sp>
      <p:sp>
        <p:nvSpPr>
          <p:cNvPr id="146" name="Content Placeholder 2">
            <a:extLst>
              <a:ext uri="{FF2B5EF4-FFF2-40B4-BE49-F238E27FC236}">
                <a16:creationId xmlns:a16="http://schemas.microsoft.com/office/drawing/2014/main" id="{7F95FB81-B0DD-4081-B89F-A4A21045AF7D}"/>
              </a:ext>
            </a:extLst>
          </p:cNvPr>
          <p:cNvSpPr txBox="1">
            <a:spLocks/>
          </p:cNvSpPr>
          <p:nvPr/>
        </p:nvSpPr>
        <p:spPr>
          <a:xfrm>
            <a:off x="838200" y="2272683"/>
            <a:ext cx="10515600" cy="2050690"/>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DRE Equipment Contingency Plans </a:t>
            </a:r>
          </a:p>
          <a:p>
            <a:pPr lvl="2">
              <a:lnSpc>
                <a:spcPct val="107000"/>
              </a:lnSpc>
              <a:spcBef>
                <a:spcPts val="0"/>
              </a:spcBef>
            </a:pPr>
            <a:r>
              <a:rPr lang="en-US" dirty="0"/>
              <a:t>Using another voting system adopted for use in the election;</a:t>
            </a:r>
          </a:p>
          <a:p>
            <a:pPr lvl="2">
              <a:lnSpc>
                <a:spcPct val="107000"/>
              </a:lnSpc>
              <a:spcBef>
                <a:spcPts val="0"/>
              </a:spcBef>
            </a:pPr>
            <a:r>
              <a:rPr lang="en-US" dirty="0"/>
              <a:t>Using regular paper ballots; or </a:t>
            </a:r>
          </a:p>
          <a:p>
            <a:pPr lvl="2">
              <a:lnSpc>
                <a:spcPct val="107000"/>
              </a:lnSpc>
              <a:spcBef>
                <a:spcPts val="0"/>
              </a:spcBef>
            </a:pPr>
            <a:r>
              <a:rPr lang="en-US" dirty="0"/>
              <a:t>Having voters manually mark the electronic system ballots, which are then processed as paper ballots.</a:t>
            </a:r>
          </a:p>
        </p:txBody>
      </p:sp>
      <p:sp>
        <p:nvSpPr>
          <p:cNvPr id="147" name="Title 3">
            <a:extLst>
              <a:ext uri="{FF2B5EF4-FFF2-40B4-BE49-F238E27FC236}">
                <a16:creationId xmlns:a16="http://schemas.microsoft.com/office/drawing/2014/main" id="{DA05C4DF-9503-44F4-921D-686C3D6B9E72}"/>
              </a:ext>
            </a:extLst>
          </p:cNvPr>
          <p:cNvSpPr txBox="1">
            <a:spLocks/>
          </p:cNvSpPr>
          <p:nvPr/>
        </p:nvSpPr>
        <p:spPr>
          <a:xfrm>
            <a:off x="838200" y="1297181"/>
            <a:ext cx="10515600" cy="72305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DRE Voting Machines</a:t>
            </a:r>
          </a:p>
        </p:txBody>
      </p:sp>
    </p:spTree>
    <p:extLst>
      <p:ext uri="{BB962C8B-B14F-4D97-AF65-F5344CB8AC3E}">
        <p14:creationId xmlns:p14="http://schemas.microsoft.com/office/powerpoint/2010/main" val="3685124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0CFEE9-8905-425E-8D81-46766F2A803F}"/>
              </a:ext>
            </a:extLst>
          </p:cNvPr>
          <p:cNvSpPr>
            <a:spLocks noGrp="1"/>
          </p:cNvSpPr>
          <p:nvPr>
            <p:ph type="title"/>
          </p:nvPr>
        </p:nvSpPr>
        <p:spPr/>
        <p:txBody>
          <a:bodyPr/>
          <a:lstStyle/>
          <a:p>
            <a:r>
              <a:rPr lang="en-US" dirty="0"/>
              <a:t>Available Support</a:t>
            </a:r>
          </a:p>
        </p:txBody>
      </p:sp>
      <p:sp>
        <p:nvSpPr>
          <p:cNvPr id="4" name="Slide Number Placeholder 3">
            <a:extLst>
              <a:ext uri="{FF2B5EF4-FFF2-40B4-BE49-F238E27FC236}">
                <a16:creationId xmlns:a16="http://schemas.microsoft.com/office/drawing/2014/main" id="{9184A512-688C-440A-9A03-0E7222AD85D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184</a:t>
            </a:fld>
            <a:endParaRPr lang="en-US" dirty="0">
              <a:solidFill>
                <a:schemeClr val="tx1"/>
              </a:solidFill>
              <a:latin typeface="Calibri" panose="020F0502020204030204"/>
            </a:endParaRPr>
          </a:p>
        </p:txBody>
      </p:sp>
    </p:spTree>
    <p:extLst>
      <p:ext uri="{BB962C8B-B14F-4D97-AF65-F5344CB8AC3E}">
        <p14:creationId xmlns:p14="http://schemas.microsoft.com/office/powerpoint/2010/main" val="2701612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276646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Ballot Box</a:t>
            </a:r>
          </a:p>
          <a:p>
            <a:pPr>
              <a:lnSpc>
                <a:spcPct val="107000"/>
              </a:lnSpc>
            </a:pPr>
            <a:r>
              <a:rPr lang="en-US" dirty="0"/>
              <a:t>Follow instructions provided by the authority conducting the election. </a:t>
            </a:r>
          </a:p>
          <a:p>
            <a:pPr marL="914400" lvl="1" indent="-457200">
              <a:lnSpc>
                <a:spcPct val="107000"/>
              </a:lnSpc>
              <a:buFont typeface="+mj-lt"/>
              <a:buAutoNum type="arabicPeriod"/>
            </a:pPr>
            <a:r>
              <a:rPr lang="en-US" dirty="0"/>
              <a:t>The election judge must seal the ballot box and record the seal numbers on the </a:t>
            </a:r>
            <a:r>
              <a:rPr lang="en-US" u="sng" dirty="0">
                <a:hlinkClick r:id="rId5"/>
              </a:rPr>
              <a:t>Record of Early Voting Ballot Box Seals</a:t>
            </a:r>
            <a:r>
              <a:rPr lang="en-US" dirty="0"/>
              <a:t> (Form 7-18).</a:t>
            </a:r>
          </a:p>
          <a:p>
            <a:pPr marL="914400" lvl="1" indent="-457200">
              <a:lnSpc>
                <a:spcPct val="107000"/>
              </a:lnSpc>
              <a:buFont typeface="+mj-lt"/>
              <a:buAutoNum type="arabicPeriod"/>
            </a:pPr>
            <a:r>
              <a:rPr lang="en-US" dirty="0"/>
              <a:t>Secure in a designated area.</a:t>
            </a:r>
          </a:p>
          <a:p>
            <a:pPr marL="914400" lvl="1" indent="-457200">
              <a:lnSpc>
                <a:spcPct val="107000"/>
              </a:lnSpc>
              <a:buFont typeface="+mj-lt"/>
              <a:buAutoNum type="arabicPeriod"/>
            </a:pPr>
            <a:endParaRPr lang="en-US" dirty="0"/>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(Ballot Tabulating/Ballot Box Area)</a:t>
            </a:r>
            <a:endParaRPr lang="en-US" dirty="0"/>
          </a:p>
        </p:txBody>
      </p:sp>
    </p:spTree>
    <p:extLst>
      <p:ext uri="{BB962C8B-B14F-4D97-AF65-F5344CB8AC3E}">
        <p14:creationId xmlns:p14="http://schemas.microsoft.com/office/powerpoint/2010/main" val="85202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838200" y="1554225"/>
            <a:ext cx="10515600" cy="46587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4200" b="1" i="0" u="none" strike="noStrike" kern="1200" cap="none" spc="0" normalizeH="0" baseline="0" noProof="0" dirty="0">
                <a:ln>
                  <a:noFill/>
                </a:ln>
                <a:solidFill>
                  <a:srgbClr val="FFFFFF"/>
                </a:solidFill>
                <a:effectLst/>
                <a:uLnTx/>
                <a:uFillTx/>
                <a:latin typeface="Calibri" panose="020F0502020204030204"/>
                <a:ea typeface="+mn-ea"/>
                <a:cs typeface="+mn-cs"/>
              </a:rPr>
              <a:t>Disclaimer</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This presentation has been published as both a comprehensive state version and version for adaptation by Texas county election officials. The comprehensive state version, found on the </a:t>
            </a:r>
            <a:r>
              <a:rPr kumimoji="0" lang="en-US" sz="2200" b="0" i="0" u="sng" strike="noStrike" kern="1200" cap="none" spc="0" normalizeH="0" baseline="0" noProof="0" dirty="0">
                <a:ln>
                  <a:noFill/>
                </a:ln>
                <a:solidFill>
                  <a:srgbClr val="FFFFFF"/>
                </a:solidFill>
                <a:effectLst/>
                <a:uLnTx/>
                <a:uFillTx/>
                <a:latin typeface="Calibri" panose="020F0502020204030204"/>
                <a:ea typeface="+mn-ea"/>
                <a:cs typeface="+mn-cs"/>
                <a:hlinkClick r:id="rId2" tooltip="https://www.sos.state.tx.us/elections/laws/resources_legal.shtml">
                  <a:extLst>
                    <a:ext uri="{A12FA001-AC4F-418D-AE19-62706E023703}">
                      <ahyp:hlinkClr xmlns:ahyp="http://schemas.microsoft.com/office/drawing/2018/hyperlinkcolor" val="tx"/>
                    </a:ext>
                  </a:extLst>
                </a:hlinkClick>
              </a:rPr>
              <a:t>Texas Secretary of State</a:t>
            </a: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 website, is the official version. Any information, practice, or procedure found in the version for adaptation by Texas county election officials may not accurately reflect current law or recommendations of the Texas Secretary of State. Refer to the official comprehensive state version in the event that a question about the law arises.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In addition, Section 129.003 of the Texas Election Code states that direct recording electronic (DRE) voting machines must not be used in an election held after September 1, 2026, except for curbside voting purposes. </a:t>
            </a:r>
          </a:p>
        </p:txBody>
      </p:sp>
    </p:spTree>
    <p:extLst>
      <p:ext uri="{BB962C8B-B14F-4D97-AF65-F5344CB8AC3E}">
        <p14:creationId xmlns:p14="http://schemas.microsoft.com/office/powerpoint/2010/main" val="2523441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35115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Ballot Marking Devices</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buFont typeface="+mj-lt"/>
              <a:buAutoNum type="arabicPeriod"/>
            </a:pPr>
            <a:r>
              <a:rPr lang="en-US" dirty="0"/>
              <a:t>Power off each Ballot Marking Device (BMD).</a:t>
            </a:r>
          </a:p>
          <a:p>
            <a:pPr marL="914400" lvl="1" indent="-457200">
              <a:lnSpc>
                <a:spcPct val="107000"/>
              </a:lnSpc>
              <a:buFont typeface="+mj-lt"/>
              <a:buAutoNum type="arabicPeriod"/>
            </a:pPr>
            <a:r>
              <a:rPr lang="en-US" dirty="0"/>
              <a:t>Seal each BMD and document chain of custody.</a:t>
            </a:r>
          </a:p>
          <a:p>
            <a:pPr marL="914400" lvl="1" indent="-457200">
              <a:buFont typeface="+mj-lt"/>
              <a:buAutoNum type="arabicPeriod"/>
            </a:pPr>
            <a:endParaRPr lang="en-US" dirty="0"/>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(Voting Area)</a:t>
            </a:r>
            <a:endParaRPr lang="en-US" dirty="0"/>
          </a:p>
        </p:txBody>
      </p:sp>
    </p:spTree>
    <p:extLst>
      <p:ext uri="{BB962C8B-B14F-4D97-AF65-F5344CB8AC3E}">
        <p14:creationId xmlns:p14="http://schemas.microsoft.com/office/powerpoint/2010/main" val="885077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35115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ePollbook and MiFi</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buFont typeface="+mj-lt"/>
              <a:buAutoNum type="arabicPeriod"/>
            </a:pPr>
            <a:r>
              <a:rPr lang="en-US" dirty="0"/>
              <a:t>Suspend the polls.</a:t>
            </a:r>
          </a:p>
          <a:p>
            <a:pPr marL="914400" lvl="1" indent="-457200">
              <a:lnSpc>
                <a:spcPct val="107000"/>
              </a:lnSpc>
              <a:buFont typeface="+mj-lt"/>
              <a:buAutoNum type="arabicPeriod"/>
            </a:pPr>
            <a:r>
              <a:rPr lang="en-US" dirty="0"/>
              <a:t>Power off each ePollbook and secure in a designated area. </a:t>
            </a:r>
          </a:p>
          <a:p>
            <a:pPr marL="914400" lvl="1" indent="-457200">
              <a:buFont typeface="+mj-lt"/>
              <a:buAutoNum type="arabicPeriod"/>
            </a:pPr>
            <a:endParaRPr lang="en-US" dirty="0"/>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(Check-In Stations)</a:t>
            </a:r>
            <a:endParaRPr lang="en-US" dirty="0"/>
          </a:p>
        </p:txBody>
      </p:sp>
    </p:spTree>
    <p:extLst>
      <p:ext uri="{BB962C8B-B14F-4D97-AF65-F5344CB8AC3E}">
        <p14:creationId xmlns:p14="http://schemas.microsoft.com/office/powerpoint/2010/main" val="2397288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167436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Official List of Registered Voters</a:t>
            </a:r>
          </a:p>
          <a:p>
            <a:pPr>
              <a:lnSpc>
                <a:spcPct val="107000"/>
              </a:lnSpc>
              <a:spcBef>
                <a:spcPts val="0"/>
              </a:spcBef>
            </a:pPr>
            <a:r>
              <a:rPr lang="en-US" dirty="0"/>
              <a:t>Follow instructions provided by the authority conducting the election.</a:t>
            </a:r>
          </a:p>
          <a:p>
            <a:pPr marL="914400" lvl="1" indent="-457200">
              <a:lnSpc>
                <a:spcPct val="107000"/>
              </a:lnSpc>
              <a:spcBef>
                <a:spcPts val="0"/>
              </a:spcBef>
              <a:buFont typeface="+mj-lt"/>
              <a:buAutoNum type="arabicPeriod"/>
            </a:pPr>
            <a:r>
              <a:rPr lang="en-US" dirty="0"/>
              <a:t>Secure in a designated area.</a:t>
            </a:r>
          </a:p>
          <a:p>
            <a:pPr marL="914400" lvl="1" indent="-457200">
              <a:buFont typeface="+mj-lt"/>
              <a:buAutoNum type="arabicPeriod"/>
            </a:pPr>
            <a:endParaRPr lang="en-US" dirty="0"/>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(Check-In Stations)</a:t>
            </a:r>
            <a:endParaRPr lang="en-US" dirty="0"/>
          </a:p>
        </p:txBody>
      </p:sp>
    </p:spTree>
    <p:extLst>
      <p:ext uri="{BB962C8B-B14F-4D97-AF65-F5344CB8AC3E}">
        <p14:creationId xmlns:p14="http://schemas.microsoft.com/office/powerpoint/2010/main" val="1470642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357565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dirty="0"/>
              <a:t>Follow instructions provided by the authority conducting the election.</a:t>
            </a:r>
          </a:p>
          <a:p>
            <a:pPr marL="914400" lvl="1" indent="-457200">
              <a:lnSpc>
                <a:spcPct val="107000"/>
              </a:lnSpc>
              <a:buFont typeface="+mj-lt"/>
              <a:buAutoNum type="arabicPeriod"/>
            </a:pPr>
            <a:r>
              <a:rPr lang="en-US" dirty="0"/>
              <a:t>Remove any signage as directed by the election authority. </a:t>
            </a:r>
          </a:p>
          <a:p>
            <a:pPr marL="914400" lvl="1" indent="-457200">
              <a:lnSpc>
                <a:spcPct val="107000"/>
              </a:lnSpc>
              <a:buFont typeface="+mj-lt"/>
              <a:buAutoNum type="arabicPeriod"/>
            </a:pPr>
            <a:r>
              <a:rPr lang="en-US" dirty="0"/>
              <a:t>Pick up and discard all trash and debris in the polling place. </a:t>
            </a:r>
          </a:p>
          <a:p>
            <a:pPr marL="914400" lvl="1" indent="-457200">
              <a:lnSpc>
                <a:spcPct val="107000"/>
              </a:lnSpc>
              <a:buFont typeface="+mj-lt"/>
              <a:buAutoNum type="arabicPeriod"/>
            </a:pPr>
            <a:r>
              <a:rPr lang="en-US" dirty="0"/>
              <a:t>Complete any reconciliation procedures as directed by the election authority.</a:t>
            </a:r>
          </a:p>
          <a:p>
            <a:pPr marL="914400" lvl="1" indent="-457200">
              <a:lnSpc>
                <a:spcPct val="107000"/>
              </a:lnSpc>
              <a:buFont typeface="+mj-lt"/>
              <a:buAutoNum type="arabicPeriod"/>
            </a:pPr>
            <a:r>
              <a:rPr lang="en-US" dirty="0"/>
              <a:t>Organize and sign all required paperwork. </a:t>
            </a:r>
          </a:p>
          <a:p>
            <a:pPr marL="914400" lvl="1" indent="-457200">
              <a:lnSpc>
                <a:spcPct val="107000"/>
              </a:lnSpc>
              <a:buFont typeface="+mj-lt"/>
              <a:buAutoNum type="arabicPeriod"/>
            </a:pPr>
            <a:r>
              <a:rPr lang="en-US" dirty="0"/>
              <a:t>Gather applicable equipment and paperwork that the election judge and law enforcement will return to the election authority.</a:t>
            </a:r>
          </a:p>
          <a:p>
            <a:pPr marL="457200" lvl="1" indent="0">
              <a:buNone/>
            </a:pPr>
            <a:endParaRPr lang="en-US" dirty="0"/>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(Securing the Polling Place)</a:t>
            </a:r>
            <a:endParaRPr lang="en-US" dirty="0"/>
          </a:p>
        </p:txBody>
      </p:sp>
    </p:spTree>
    <p:extLst>
      <p:ext uri="{BB962C8B-B14F-4D97-AF65-F5344CB8AC3E}">
        <p14:creationId xmlns:p14="http://schemas.microsoft.com/office/powerpoint/2010/main" val="342709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14400" lvl="1" indent="-457200">
              <a:lnSpc>
                <a:spcPct val="107000"/>
              </a:lnSpc>
              <a:spcBef>
                <a:spcPts val="0"/>
              </a:spcBef>
              <a:buFont typeface="+mj-lt"/>
              <a:buAutoNum type="arabicPeriod" startAt="6"/>
            </a:pPr>
            <a:r>
              <a:rPr lang="en-US" dirty="0"/>
              <a:t>If any equipment/supplies were delivered to the polling place by the authority conducting the election, make sure the items are accounted for and packed, and returned in the same manner in which they were delivered.</a:t>
            </a:r>
          </a:p>
          <a:p>
            <a:pPr marL="914400" lvl="1" indent="-457200">
              <a:lnSpc>
                <a:spcPct val="107000"/>
              </a:lnSpc>
              <a:spcBef>
                <a:spcPts val="0"/>
              </a:spcBef>
              <a:buFont typeface="+mj-lt"/>
              <a:buAutoNum type="arabicPeriod" startAt="6"/>
            </a:pPr>
            <a:r>
              <a:rPr lang="en-US" dirty="0"/>
              <a:t>Close and seal any applicable supply cabinet, cage, or caddy.</a:t>
            </a:r>
          </a:p>
          <a:p>
            <a:pPr lvl="2">
              <a:lnSpc>
                <a:spcPct val="107000"/>
              </a:lnSpc>
              <a:spcBef>
                <a:spcPts val="0"/>
              </a:spcBef>
            </a:pPr>
            <a:r>
              <a:rPr lang="en-US" dirty="0"/>
              <a:t>Document chain of custody.</a:t>
            </a:r>
          </a:p>
          <a:p>
            <a:pPr marL="914400" lvl="1" indent="-457200">
              <a:lnSpc>
                <a:spcPct val="107000"/>
              </a:lnSpc>
              <a:spcBef>
                <a:spcPts val="0"/>
              </a:spcBef>
              <a:buFont typeface="+mj-lt"/>
              <a:buAutoNum type="arabicPeriod" startAt="6"/>
            </a:pPr>
            <a:r>
              <a:rPr lang="en-US" dirty="0"/>
              <a:t>Provide applicable equipment and paperwork to law enforcement and document chain of custody. </a:t>
            </a:r>
          </a:p>
          <a:p>
            <a:pPr marL="914400" lvl="1" indent="-457200">
              <a:lnSpc>
                <a:spcPct val="107000"/>
              </a:lnSpc>
              <a:spcBef>
                <a:spcPts val="0"/>
              </a:spcBef>
              <a:buFont typeface="+mj-lt"/>
              <a:buAutoNum type="arabicPeriod" startAt="6"/>
            </a:pPr>
            <a:r>
              <a:rPr lang="en-US" dirty="0"/>
              <a:t>Complete and sign any applicable timesheets for payroll purposes.</a:t>
            </a: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(Securing the Polling Place)</a:t>
            </a:r>
            <a:endParaRPr lang="en-US" dirty="0"/>
          </a:p>
        </p:txBody>
      </p:sp>
    </p:spTree>
    <p:extLst>
      <p:ext uri="{BB962C8B-B14F-4D97-AF65-F5344CB8AC3E}">
        <p14:creationId xmlns:p14="http://schemas.microsoft.com/office/powerpoint/2010/main" val="3850782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14400" lvl="1" indent="-457200">
              <a:lnSpc>
                <a:spcPct val="107000"/>
              </a:lnSpc>
              <a:spcBef>
                <a:spcPts val="0"/>
              </a:spcBef>
              <a:buFont typeface="+mj-lt"/>
              <a:buAutoNum type="arabicPeriod" startAt="10"/>
            </a:pPr>
            <a:r>
              <a:rPr lang="en-US" dirty="0"/>
              <a:t>Do a final walk-through before leaving the polling place.</a:t>
            </a:r>
          </a:p>
          <a:p>
            <a:pPr lvl="2">
              <a:lnSpc>
                <a:spcPct val="107000"/>
              </a:lnSpc>
              <a:spcBef>
                <a:spcPts val="0"/>
              </a:spcBef>
            </a:pPr>
            <a:r>
              <a:rPr lang="en-US" dirty="0"/>
              <a:t>Gather all applicable equipment and paperwork for transport to the election authority.</a:t>
            </a:r>
          </a:p>
          <a:p>
            <a:pPr marL="914400" lvl="1" indent="-457200">
              <a:lnSpc>
                <a:spcPct val="107000"/>
              </a:lnSpc>
              <a:spcBef>
                <a:spcPts val="0"/>
              </a:spcBef>
              <a:buFont typeface="+mj-lt"/>
              <a:buAutoNum type="arabicPeriod" startAt="10"/>
            </a:pPr>
            <a:r>
              <a:rPr lang="en-US" dirty="0"/>
              <a:t>Secure the facility for the night, as instructed by the election authority or facility manager.</a:t>
            </a:r>
          </a:p>
          <a:p>
            <a:pPr marL="914400" lvl="1" indent="-457200">
              <a:lnSpc>
                <a:spcPct val="107000"/>
              </a:lnSpc>
              <a:spcBef>
                <a:spcPts val="0"/>
              </a:spcBef>
              <a:buFont typeface="+mj-lt"/>
              <a:buAutoNum type="arabicPeriod" startAt="10"/>
            </a:pPr>
            <a:r>
              <a:rPr lang="en-US" dirty="0"/>
              <a:t>Return all applicable equipment and paperwork to the election authority.</a:t>
            </a:r>
          </a:p>
          <a:p>
            <a:pPr lvl="2">
              <a:lnSpc>
                <a:spcPct val="107000"/>
              </a:lnSpc>
              <a:spcBef>
                <a:spcPts val="0"/>
              </a:spcBef>
            </a:pPr>
            <a:r>
              <a:rPr lang="en-US" dirty="0"/>
              <a:t>Poll watchers may accompany election officers delivering election records. If delivery is made in a vehicle, it is sufficient to allow the watcher to follow in a different vehicle and to drive in such a manner that enables the watcher to keep the delivery vehicle in sight. </a:t>
            </a: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(Securing the Polling Place)</a:t>
            </a:r>
            <a:endParaRPr lang="en-US" dirty="0"/>
          </a:p>
        </p:txBody>
      </p:sp>
    </p:spTree>
    <p:extLst>
      <p:ext uri="{BB962C8B-B14F-4D97-AF65-F5344CB8AC3E}">
        <p14:creationId xmlns:p14="http://schemas.microsoft.com/office/powerpoint/2010/main" val="1195258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8.1B</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10661226"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2">
              <a:lnSpc>
                <a:spcPct val="107000"/>
              </a:lnSpc>
              <a:spcBef>
                <a:spcPts val="0"/>
              </a:spcBef>
            </a:pPr>
            <a:r>
              <a:rPr lang="en-US" dirty="0"/>
              <a:t>An election officer responsible for delivering election returns or voted ballots commits a Class B misdemeanor if he or she:</a:t>
            </a:r>
          </a:p>
          <a:p>
            <a:pPr lvl="3">
              <a:lnSpc>
                <a:spcPct val="107000"/>
              </a:lnSpc>
              <a:spcBef>
                <a:spcPts val="0"/>
              </a:spcBef>
              <a:buFont typeface="Courier New" panose="02070309020205020404" pitchFamily="49" charset="0"/>
              <a:buChar char="o"/>
            </a:pPr>
            <a:r>
              <a:rPr lang="en-US" dirty="0"/>
              <a:t>Fails to make the delivery to the appropriate authority; </a:t>
            </a:r>
          </a:p>
          <a:p>
            <a:pPr lvl="3">
              <a:lnSpc>
                <a:spcPct val="107000"/>
              </a:lnSpc>
              <a:spcBef>
                <a:spcPts val="0"/>
              </a:spcBef>
              <a:buFont typeface="Courier New" panose="02070309020205020404" pitchFamily="49" charset="0"/>
              <a:buChar char="o"/>
            </a:pPr>
            <a:r>
              <a:rPr lang="en-US" dirty="0"/>
              <a:t>Fails to make the delivery by the deadline prescribed by Section 66.053(c); or</a:t>
            </a:r>
          </a:p>
          <a:p>
            <a:pPr lvl="3">
              <a:lnSpc>
                <a:spcPct val="107000"/>
              </a:lnSpc>
              <a:spcBef>
                <a:spcPts val="0"/>
              </a:spcBef>
              <a:buFont typeface="Courier New" panose="02070309020205020404" pitchFamily="49" charset="0"/>
              <a:buChar char="o"/>
            </a:pPr>
            <a:r>
              <a:rPr lang="en-US" dirty="0"/>
              <a:t>Fails to prevent another person from handling, in an unauthorized manner, the returns or voted ballots that the officer is responsible for delivering while they are in the officer’s custody. </a:t>
            </a:r>
          </a:p>
          <a:p>
            <a:pPr marL="914400" lvl="1" indent="-457200">
              <a:lnSpc>
                <a:spcPct val="107000"/>
              </a:lnSpc>
              <a:spcBef>
                <a:spcPts val="0"/>
              </a:spcBef>
              <a:buFont typeface="+mj-lt"/>
              <a:buAutoNum type="arabicPeriod" startAt="10"/>
            </a:pPr>
            <a:endParaRPr lang="en-US" dirty="0"/>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(Securing the Polling Place)</a:t>
            </a:r>
            <a:endParaRPr lang="en-US" dirty="0"/>
          </a:p>
        </p:txBody>
      </p:sp>
    </p:spTree>
    <p:extLst>
      <p:ext uri="{BB962C8B-B14F-4D97-AF65-F5344CB8AC3E}">
        <p14:creationId xmlns:p14="http://schemas.microsoft.com/office/powerpoint/2010/main" val="2904830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1" y="5571208"/>
            <a:ext cx="12192000" cy="871538"/>
          </a:xfrm>
        </p:spPr>
        <p:txBody>
          <a:bodyPr anchor="t">
            <a:no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Election Day: Closing the Polls</a:t>
            </a:r>
            <a:b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br>
            <a:r>
              <a:rPr lang="en-US" sz="2000" dirty="0">
                <a:solidFill>
                  <a:schemeClr val="bg1"/>
                </a:solidFill>
                <a:latin typeface="Calibri" panose="020F0502020204030204" pitchFamily="34" charset="0"/>
                <a:ea typeface="Fira Sans Extra Condensed"/>
                <a:sym typeface="Fira Sans Extra Condensed"/>
              </a:rPr>
              <a:t>(</a:t>
            </a:r>
            <a:r>
              <a:rPr lang="en-US" sz="2000" dirty="0">
                <a:solidFill>
                  <a:schemeClr val="bg1"/>
                </a:solidFill>
                <a:latin typeface="Calibri" panose="020F0502020204030204" pitchFamily="34" charset="0"/>
                <a:ea typeface="Fira Sans Extra Condensed"/>
                <a:cs typeface="Calibri" panose="020F0502020204030204" pitchFamily="34" charset="0"/>
                <a:sym typeface="Fira Sans Extra Condensed"/>
              </a:rPr>
              <a:t>Ballots Tabulated at CCS)</a:t>
            </a:r>
          </a:p>
        </p:txBody>
      </p:sp>
      <p:sp>
        <p:nvSpPr>
          <p:cNvPr id="32" name="Google Shape;474;p18">
            <a:extLst>
              <a:ext uri="{FF2B5EF4-FFF2-40B4-BE49-F238E27FC236}">
                <a16:creationId xmlns:a16="http://schemas.microsoft.com/office/drawing/2014/main" id="{E762D7DC-FC26-4CC9-AA87-A1F6BE07CE47}"/>
              </a:ext>
            </a:extLst>
          </p:cNvPr>
          <p:cNvSpPr>
            <a:spLocks noChangeAspect="1"/>
          </p:cNvSpPr>
          <p:nvPr/>
        </p:nvSpPr>
        <p:spPr>
          <a:xfrm>
            <a:off x="8567239" y="1459627"/>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3" name="Google Shape;480;p18">
            <a:extLst>
              <a:ext uri="{FF2B5EF4-FFF2-40B4-BE49-F238E27FC236}">
                <a16:creationId xmlns:a16="http://schemas.microsoft.com/office/drawing/2014/main" id="{0E07CDFF-9561-41ED-9981-C92358FE7B2A}"/>
              </a:ext>
            </a:extLst>
          </p:cNvPr>
          <p:cNvSpPr>
            <a:spLocks noChangeAspect="1"/>
          </p:cNvSpPr>
          <p:nvPr/>
        </p:nvSpPr>
        <p:spPr>
          <a:xfrm>
            <a:off x="10073423" y="1459629"/>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4" name="Google Shape;484;p18">
            <a:extLst>
              <a:ext uri="{FF2B5EF4-FFF2-40B4-BE49-F238E27FC236}">
                <a16:creationId xmlns:a16="http://schemas.microsoft.com/office/drawing/2014/main" id="{2A01D752-24B6-4FCD-A355-BAE784F774FF}"/>
              </a:ext>
            </a:extLst>
          </p:cNvPr>
          <p:cNvSpPr txBox="1">
            <a:spLocks noChangeAspect="1"/>
          </p:cNvSpPr>
          <p:nvPr/>
        </p:nvSpPr>
        <p:spPr>
          <a:xfrm>
            <a:off x="10070618" y="2831127"/>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DRE Voting Machines</a:t>
            </a:r>
          </a:p>
        </p:txBody>
      </p:sp>
      <p:sp>
        <p:nvSpPr>
          <p:cNvPr id="35" name="Google Shape;485;p18">
            <a:extLst>
              <a:ext uri="{FF2B5EF4-FFF2-40B4-BE49-F238E27FC236}">
                <a16:creationId xmlns:a16="http://schemas.microsoft.com/office/drawing/2014/main" id="{2DFF6A3B-9697-4A47-9609-F790F8F1A9E9}"/>
              </a:ext>
            </a:extLst>
          </p:cNvPr>
          <p:cNvSpPr txBox="1">
            <a:spLocks noChangeAspect="1"/>
          </p:cNvSpPr>
          <p:nvPr/>
        </p:nvSpPr>
        <p:spPr>
          <a:xfrm>
            <a:off x="10070618" y="2062221"/>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B</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24" name="Google Shape;474;p18">
            <a:extLst>
              <a:ext uri="{FF2B5EF4-FFF2-40B4-BE49-F238E27FC236}">
                <a16:creationId xmlns:a16="http://schemas.microsoft.com/office/drawing/2014/main" id="{F558442C-B68C-4524-BDCF-0FB3D102D5FA}"/>
              </a:ext>
            </a:extLst>
          </p:cNvPr>
          <p:cNvSpPr>
            <a:spLocks noChangeAspect="1"/>
          </p:cNvSpPr>
          <p:nvPr/>
        </p:nvSpPr>
        <p:spPr>
          <a:xfrm>
            <a:off x="6690044" y="1464286"/>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5" name="Google Shape;480;p18">
            <a:extLst>
              <a:ext uri="{FF2B5EF4-FFF2-40B4-BE49-F238E27FC236}">
                <a16:creationId xmlns:a16="http://schemas.microsoft.com/office/drawing/2014/main" id="{F7EB268F-A198-445F-BE5A-4201E77876C0}"/>
              </a:ext>
            </a:extLst>
          </p:cNvPr>
          <p:cNvSpPr>
            <a:spLocks noChangeAspect="1"/>
          </p:cNvSpPr>
          <p:nvPr/>
        </p:nvSpPr>
        <p:spPr>
          <a:xfrm>
            <a:off x="8196228" y="146428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6" name="Google Shape;484;p18">
            <a:extLst>
              <a:ext uri="{FF2B5EF4-FFF2-40B4-BE49-F238E27FC236}">
                <a16:creationId xmlns:a16="http://schemas.microsoft.com/office/drawing/2014/main" id="{473518D2-8CF9-4ADE-97DE-74C254D18438}"/>
              </a:ext>
            </a:extLst>
          </p:cNvPr>
          <p:cNvSpPr txBox="1">
            <a:spLocks noChangeAspect="1"/>
          </p:cNvSpPr>
          <p:nvPr/>
        </p:nvSpPr>
        <p:spPr>
          <a:xfrm>
            <a:off x="8193423" y="2835786"/>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Voting Systems</a:t>
            </a:r>
          </a:p>
        </p:txBody>
      </p:sp>
      <p:sp>
        <p:nvSpPr>
          <p:cNvPr id="27" name="Google Shape;485;p18">
            <a:extLst>
              <a:ext uri="{FF2B5EF4-FFF2-40B4-BE49-F238E27FC236}">
                <a16:creationId xmlns:a16="http://schemas.microsoft.com/office/drawing/2014/main" id="{0B0D2040-5CDA-4F66-85FA-B0A319B34303}"/>
              </a:ext>
            </a:extLst>
          </p:cNvPr>
          <p:cNvSpPr txBox="1">
            <a:spLocks noChangeAspect="1"/>
          </p:cNvSpPr>
          <p:nvPr/>
        </p:nvSpPr>
        <p:spPr>
          <a:xfrm>
            <a:off x="8193423" y="2066880"/>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A</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4" name="Google Shape;474;p18">
            <a:extLst>
              <a:ext uri="{FF2B5EF4-FFF2-40B4-BE49-F238E27FC236}">
                <a16:creationId xmlns:a16="http://schemas.microsoft.com/office/drawing/2014/main" id="{FD3862CA-DBEA-4586-B56E-77F634982B59}"/>
              </a:ext>
            </a:extLst>
          </p:cNvPr>
          <p:cNvSpPr>
            <a:spLocks noChangeAspect="1"/>
          </p:cNvSpPr>
          <p:nvPr/>
        </p:nvSpPr>
        <p:spPr>
          <a:xfrm>
            <a:off x="4807176" y="1468943"/>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5" name="Google Shape;480;p18">
            <a:extLst>
              <a:ext uri="{FF2B5EF4-FFF2-40B4-BE49-F238E27FC236}">
                <a16:creationId xmlns:a16="http://schemas.microsoft.com/office/drawing/2014/main" id="{36708209-1285-45CF-81E5-8E33D6EF2F4D}"/>
              </a:ext>
            </a:extLst>
          </p:cNvPr>
          <p:cNvSpPr>
            <a:spLocks noChangeAspect="1"/>
          </p:cNvSpPr>
          <p:nvPr/>
        </p:nvSpPr>
        <p:spPr>
          <a:xfrm>
            <a:off x="6313360" y="1468945"/>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6" name="Google Shape;484;p18">
            <a:extLst>
              <a:ext uri="{FF2B5EF4-FFF2-40B4-BE49-F238E27FC236}">
                <a16:creationId xmlns:a16="http://schemas.microsoft.com/office/drawing/2014/main" id="{DF1BD175-DEC2-4643-9201-DE2BDE44EF05}"/>
              </a:ext>
            </a:extLst>
          </p:cNvPr>
          <p:cNvSpPr txBox="1">
            <a:spLocks noChangeAspect="1"/>
          </p:cNvSpPr>
          <p:nvPr/>
        </p:nvSpPr>
        <p:spPr>
          <a:xfrm>
            <a:off x="6310555" y="2840443"/>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Are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Hand-Counted)</a:t>
            </a:r>
          </a:p>
        </p:txBody>
      </p:sp>
      <p:sp>
        <p:nvSpPr>
          <p:cNvPr id="47" name="Google Shape;485;p18">
            <a:extLst>
              <a:ext uri="{FF2B5EF4-FFF2-40B4-BE49-F238E27FC236}">
                <a16:creationId xmlns:a16="http://schemas.microsoft.com/office/drawing/2014/main" id="{9D618EEC-D17D-4C61-B026-1514C3F79E92}"/>
              </a:ext>
            </a:extLst>
          </p:cNvPr>
          <p:cNvSpPr txBox="1">
            <a:spLocks noChangeAspect="1"/>
          </p:cNvSpPr>
          <p:nvPr/>
        </p:nvSpPr>
        <p:spPr>
          <a:xfrm>
            <a:off x="6310555" y="2071537"/>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11</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2932837" y="1473598"/>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0" name="Google Shape;480;p18">
            <a:extLst>
              <a:ext uri="{FF2B5EF4-FFF2-40B4-BE49-F238E27FC236}">
                <a16:creationId xmlns:a16="http://schemas.microsoft.com/office/drawing/2014/main" id="{C73A4426-499E-4C55-92AE-820C04CFAD9F}"/>
              </a:ext>
            </a:extLst>
          </p:cNvPr>
          <p:cNvSpPr>
            <a:spLocks noChangeAspect="1"/>
          </p:cNvSpPr>
          <p:nvPr/>
        </p:nvSpPr>
        <p:spPr>
          <a:xfrm>
            <a:off x="4430554" y="1473600"/>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1063013" y="1478253"/>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2" name="Google Shape;480;p18">
            <a:extLst>
              <a:ext uri="{FF2B5EF4-FFF2-40B4-BE49-F238E27FC236}">
                <a16:creationId xmlns:a16="http://schemas.microsoft.com/office/drawing/2014/main" id="{0BA30D7F-EFA2-4CC8-B125-6F24B1489FBA}"/>
              </a:ext>
            </a:extLst>
          </p:cNvPr>
          <p:cNvSpPr>
            <a:spLocks noChangeAspect="1"/>
          </p:cNvSpPr>
          <p:nvPr/>
        </p:nvSpPr>
        <p:spPr>
          <a:xfrm>
            <a:off x="2561815" y="1473596"/>
            <a:ext cx="1432673" cy="3942919"/>
          </a:xfrm>
          <a:prstGeom prst="rect">
            <a:avLst/>
          </a:prstGeom>
          <a:solidFill>
            <a:schemeClr val="bg1"/>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5" name="Google Shape;485;p18">
            <a:extLst>
              <a:ext uri="{FF2B5EF4-FFF2-40B4-BE49-F238E27FC236}">
                <a16:creationId xmlns:a16="http://schemas.microsoft.com/office/drawing/2014/main" id="{D299C0C5-BD9A-4F90-B597-871FC80A01EE}"/>
              </a:ext>
            </a:extLst>
          </p:cNvPr>
          <p:cNvSpPr txBox="1">
            <a:spLocks noChangeAspect="1"/>
          </p:cNvSpPr>
          <p:nvPr/>
        </p:nvSpPr>
        <p:spPr>
          <a:xfrm>
            <a:off x="2554033" y="207619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9</a:t>
            </a:r>
            <a:endParaRPr kumimoji="0" sz="40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56" name="Google Shape;484;p18">
            <a:extLst>
              <a:ext uri="{FF2B5EF4-FFF2-40B4-BE49-F238E27FC236}">
                <a16:creationId xmlns:a16="http://schemas.microsoft.com/office/drawing/2014/main" id="{3A260740-854D-44EA-975C-8F161A925134}"/>
              </a:ext>
            </a:extLst>
          </p:cNvPr>
          <p:cNvSpPr txBox="1">
            <a:spLocks noChangeAspect="1"/>
          </p:cNvSpPr>
          <p:nvPr/>
        </p:nvSpPr>
        <p:spPr>
          <a:xfrm>
            <a:off x="4427749" y="2845098"/>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Polling Place)</a:t>
            </a:r>
          </a:p>
        </p:txBody>
      </p:sp>
      <p:sp>
        <p:nvSpPr>
          <p:cNvPr id="57" name="Google Shape;485;p18">
            <a:extLst>
              <a:ext uri="{FF2B5EF4-FFF2-40B4-BE49-F238E27FC236}">
                <a16:creationId xmlns:a16="http://schemas.microsoft.com/office/drawing/2014/main" id="{A322EB35-37B8-4FC8-9EFC-C04A2EC55DF0}"/>
              </a:ext>
            </a:extLst>
          </p:cNvPr>
          <p:cNvSpPr txBox="1">
            <a:spLocks noChangeAspect="1"/>
          </p:cNvSpPr>
          <p:nvPr/>
        </p:nvSpPr>
        <p:spPr>
          <a:xfrm>
            <a:off x="4427749" y="207619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10</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6" name="Google Shape;480;p18">
            <a:extLst>
              <a:ext uri="{FF2B5EF4-FFF2-40B4-BE49-F238E27FC236}">
                <a16:creationId xmlns:a16="http://schemas.microsoft.com/office/drawing/2014/main" id="{CD1ED8E9-39E9-4ABD-9235-E84A14410DF9}"/>
              </a:ext>
            </a:extLst>
          </p:cNvPr>
          <p:cNvSpPr>
            <a:spLocks noChangeAspect="1"/>
          </p:cNvSpPr>
          <p:nvPr/>
        </p:nvSpPr>
        <p:spPr>
          <a:xfrm>
            <a:off x="685905" y="1478251"/>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7" name="Google Shape;485;p18">
            <a:extLst>
              <a:ext uri="{FF2B5EF4-FFF2-40B4-BE49-F238E27FC236}">
                <a16:creationId xmlns:a16="http://schemas.microsoft.com/office/drawing/2014/main" id="{F1A2987C-FBB0-4B72-8A1B-2571D6EE0B00}"/>
              </a:ext>
            </a:extLst>
          </p:cNvPr>
          <p:cNvSpPr txBox="1">
            <a:spLocks noChangeAspect="1"/>
          </p:cNvSpPr>
          <p:nvPr/>
        </p:nvSpPr>
        <p:spPr>
          <a:xfrm>
            <a:off x="688100" y="207619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8</a:t>
            </a:r>
            <a:endParaRPr kumimoji="0"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58" name="Google Shape;484;p18">
            <a:extLst>
              <a:ext uri="{FF2B5EF4-FFF2-40B4-BE49-F238E27FC236}">
                <a16:creationId xmlns:a16="http://schemas.microsoft.com/office/drawing/2014/main" id="{122E8BB7-7513-492E-9A90-D8F882279DFF}"/>
              </a:ext>
            </a:extLst>
          </p:cNvPr>
          <p:cNvSpPr txBox="1">
            <a:spLocks noChangeAspect="1"/>
          </p:cNvSpPr>
          <p:nvPr/>
        </p:nvSpPr>
        <p:spPr>
          <a:xfrm>
            <a:off x="694796" y="2831126"/>
            <a:ext cx="14083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Early Voting: Suspending and Closing the Polls </a:t>
            </a:r>
          </a:p>
        </p:txBody>
      </p:sp>
      <p:pic>
        <p:nvPicPr>
          <p:cNvPr id="59" name="Picture 58">
            <a:extLst>
              <a:ext uri="{FF2B5EF4-FFF2-40B4-BE49-F238E27FC236}">
                <a16:creationId xmlns:a16="http://schemas.microsoft.com/office/drawing/2014/main" id="{53A5F45D-A842-4544-9EAD-C8857C60249C}"/>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55168" y="4085735"/>
            <a:ext cx="1064657" cy="822960"/>
          </a:xfrm>
          <a:prstGeom prst="rect">
            <a:avLst/>
          </a:prstGeom>
          <a:noFill/>
          <a:ln>
            <a:noFill/>
          </a:ln>
          <a:extLst>
            <a:ext uri="{53640926-AAD7-44D8-BBD7-CCE9431645EC}">
              <a14:shadowObscured xmlns:a14="http://schemas.microsoft.com/office/drawing/2010/main"/>
            </a:ext>
          </a:extLst>
        </p:spPr>
      </p:pic>
      <p:pic>
        <p:nvPicPr>
          <p:cNvPr id="60" name="Picture 59">
            <a:extLst>
              <a:ext uri="{FF2B5EF4-FFF2-40B4-BE49-F238E27FC236}">
                <a16:creationId xmlns:a16="http://schemas.microsoft.com/office/drawing/2014/main" id="{A8751C38-612E-4CB5-BE12-DDA482389EC8}"/>
              </a:ext>
            </a:extLst>
          </p:cNvPr>
          <p:cNvPicPr>
            <a:picLocks noChangeAspect="1"/>
          </p:cNvPicPr>
          <p:nvPr/>
        </p:nvPicPr>
        <p:blipFill>
          <a:blip r:embed="rId4">
            <a:duotone>
              <a:schemeClr val="bg2">
                <a:shade val="45000"/>
                <a:satMod val="135000"/>
              </a:schemeClr>
              <a:prstClr val="white"/>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8361913" y="4080094"/>
            <a:ext cx="1095630" cy="834241"/>
          </a:xfrm>
          <a:prstGeom prst="rect">
            <a:avLst/>
          </a:prstGeom>
          <a:noFill/>
          <a:ln>
            <a:noFill/>
          </a:ln>
          <a:extLst>
            <a:ext uri="{53640926-AAD7-44D8-BBD7-CCE9431645EC}">
              <a14:shadowObscured xmlns:a14="http://schemas.microsoft.com/office/drawing/2010/main"/>
            </a:ext>
          </a:extLst>
        </p:spPr>
      </p:pic>
      <p:grpSp>
        <p:nvGrpSpPr>
          <p:cNvPr id="65" name="Group 64">
            <a:extLst>
              <a:ext uri="{FF2B5EF4-FFF2-40B4-BE49-F238E27FC236}">
                <a16:creationId xmlns:a16="http://schemas.microsoft.com/office/drawing/2014/main" id="{2268F18A-AD11-4800-9D8D-9E9F9863DD7E}"/>
              </a:ext>
            </a:extLst>
          </p:cNvPr>
          <p:cNvGrpSpPr/>
          <p:nvPr/>
        </p:nvGrpSpPr>
        <p:grpSpPr>
          <a:xfrm>
            <a:off x="2559649" y="4017438"/>
            <a:ext cx="1431800" cy="1169189"/>
            <a:chOff x="-172277" y="-57686"/>
            <a:chExt cx="1431800" cy="1169850"/>
          </a:xfrm>
        </p:grpSpPr>
        <p:pic>
          <p:nvPicPr>
            <p:cNvPr id="68" name="Picture 67">
              <a:extLst>
                <a:ext uri="{FF2B5EF4-FFF2-40B4-BE49-F238E27FC236}">
                  <a16:creationId xmlns:a16="http://schemas.microsoft.com/office/drawing/2014/main" id="{1B3058FF-B82E-4717-8BC1-20D8BA306E7F}"/>
                </a:ext>
              </a:extLst>
            </p:cNvPr>
            <p:cNvPicPr>
              <a:picLocks noChangeAspect="1"/>
            </p:cNvPicPr>
            <p:nvPr/>
          </p:nvPicPr>
          <p:blipFill>
            <a:blip r:embed="rId6">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69" name="Text Box 2">
              <a:extLst>
                <a:ext uri="{FF2B5EF4-FFF2-40B4-BE49-F238E27FC236}">
                  <a16:creationId xmlns:a16="http://schemas.microsoft.com/office/drawing/2014/main" id="{32A1B542-6BD0-49AF-8736-3127A33D46DC}"/>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70" name="Group 69">
            <a:extLst>
              <a:ext uri="{FF2B5EF4-FFF2-40B4-BE49-F238E27FC236}">
                <a16:creationId xmlns:a16="http://schemas.microsoft.com/office/drawing/2014/main" id="{E009C79D-F44E-44AF-8D28-0896E30F15E7}"/>
              </a:ext>
            </a:extLst>
          </p:cNvPr>
          <p:cNvGrpSpPr/>
          <p:nvPr/>
        </p:nvGrpSpPr>
        <p:grpSpPr>
          <a:xfrm>
            <a:off x="4427946" y="4017438"/>
            <a:ext cx="1431800" cy="1169189"/>
            <a:chOff x="-172277" y="-57686"/>
            <a:chExt cx="1431800" cy="1169850"/>
          </a:xfrm>
        </p:grpSpPr>
        <p:pic>
          <p:nvPicPr>
            <p:cNvPr id="71" name="Picture 70">
              <a:extLst>
                <a:ext uri="{FF2B5EF4-FFF2-40B4-BE49-F238E27FC236}">
                  <a16:creationId xmlns:a16="http://schemas.microsoft.com/office/drawing/2014/main" id="{6D1B72D2-CAE9-43C4-83E7-231481B875EC}"/>
                </a:ext>
              </a:extLst>
            </p:cNvPr>
            <p:cNvPicPr>
              <a:picLocks noChangeAspect="1"/>
            </p:cNvPicPr>
            <p:nvPr/>
          </p:nvPicPr>
          <p:blipFill>
            <a:blip r:embed="rId7">
              <a:duotone>
                <a:schemeClr val="bg2">
                  <a:shade val="45000"/>
                  <a:satMod val="135000"/>
                </a:schemeClr>
                <a:prstClr val="white"/>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72" name="Text Box 2">
              <a:extLst>
                <a:ext uri="{FF2B5EF4-FFF2-40B4-BE49-F238E27FC236}">
                  <a16:creationId xmlns:a16="http://schemas.microsoft.com/office/drawing/2014/main" id="{E909638D-EBD2-4CE2-9E32-DBB3B465C440}"/>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89" name="Group 88">
            <a:extLst>
              <a:ext uri="{FF2B5EF4-FFF2-40B4-BE49-F238E27FC236}">
                <a16:creationId xmlns:a16="http://schemas.microsoft.com/office/drawing/2014/main" id="{0957209D-57FE-42A0-BC8E-B3E6066BC404}"/>
              </a:ext>
            </a:extLst>
          </p:cNvPr>
          <p:cNvGrpSpPr/>
          <p:nvPr/>
        </p:nvGrpSpPr>
        <p:grpSpPr>
          <a:xfrm>
            <a:off x="6315500" y="4043888"/>
            <a:ext cx="1431800" cy="1169189"/>
            <a:chOff x="-172277" y="-57686"/>
            <a:chExt cx="1431800" cy="1169850"/>
          </a:xfrm>
        </p:grpSpPr>
        <p:pic>
          <p:nvPicPr>
            <p:cNvPr id="90" name="Picture 89">
              <a:extLst>
                <a:ext uri="{FF2B5EF4-FFF2-40B4-BE49-F238E27FC236}">
                  <a16:creationId xmlns:a16="http://schemas.microsoft.com/office/drawing/2014/main" id="{067A331C-F67D-4C69-95FA-64F86D5660B6}"/>
                </a:ext>
              </a:extLst>
            </p:cNvPr>
            <p:cNvPicPr>
              <a:picLocks noChangeAspect="1"/>
            </p:cNvPicPr>
            <p:nvPr/>
          </p:nvPicPr>
          <p:blipFill>
            <a:blip r:embed="rId7">
              <a:duotone>
                <a:schemeClr val="bg2">
                  <a:shade val="45000"/>
                  <a:satMod val="135000"/>
                </a:schemeClr>
                <a:prstClr val="white"/>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1" name="Text Box 2">
              <a:extLst>
                <a:ext uri="{FF2B5EF4-FFF2-40B4-BE49-F238E27FC236}">
                  <a16:creationId xmlns:a16="http://schemas.microsoft.com/office/drawing/2014/main" id="{F04FAEDB-7C98-49C9-B596-5E5E24166281}"/>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2" name="Group 91">
            <a:extLst>
              <a:ext uri="{FF2B5EF4-FFF2-40B4-BE49-F238E27FC236}">
                <a16:creationId xmlns:a16="http://schemas.microsoft.com/office/drawing/2014/main" id="{5152D617-8E36-4A6D-880B-88CEB1DDE14A}"/>
              </a:ext>
            </a:extLst>
          </p:cNvPr>
          <p:cNvGrpSpPr/>
          <p:nvPr/>
        </p:nvGrpSpPr>
        <p:grpSpPr>
          <a:xfrm>
            <a:off x="682625" y="4017438"/>
            <a:ext cx="1431800" cy="1169189"/>
            <a:chOff x="-172277" y="-57686"/>
            <a:chExt cx="1431800" cy="1169850"/>
          </a:xfrm>
        </p:grpSpPr>
        <p:pic>
          <p:nvPicPr>
            <p:cNvPr id="93" name="Picture 92">
              <a:extLst>
                <a:ext uri="{FF2B5EF4-FFF2-40B4-BE49-F238E27FC236}">
                  <a16:creationId xmlns:a16="http://schemas.microsoft.com/office/drawing/2014/main" id="{545CA2D5-A9C2-41FB-9933-23820A99EE3A}"/>
                </a:ext>
              </a:extLst>
            </p:cNvPr>
            <p:cNvPicPr>
              <a:picLocks noChangeAspect="1"/>
            </p:cNvPicPr>
            <p:nvPr/>
          </p:nvPicPr>
          <p:blipFill>
            <a:blip r:embed="rId7">
              <a:duotone>
                <a:schemeClr val="bg2">
                  <a:shade val="45000"/>
                  <a:satMod val="135000"/>
                </a:schemeClr>
                <a:prstClr val="white"/>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4" name="Text Box 2">
              <a:extLst>
                <a:ext uri="{FF2B5EF4-FFF2-40B4-BE49-F238E27FC236}">
                  <a16:creationId xmlns:a16="http://schemas.microsoft.com/office/drawing/2014/main" id="{7381AFDA-66EF-45C2-9258-839653A01877}"/>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EV</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2897707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4B3F34-56A9-24E4-99B0-59C7D99D897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E5E892C8-46FE-F723-9B6E-6DBFC82C2148}"/>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58786A7-CE1E-955B-F0ED-E520671886DF}"/>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EDECA220-38CD-10F9-4BE2-618437B841A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9D9F29C-980F-2C9E-2B23-57FD6340B46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C2BEF7F-9D86-35AB-8B02-786E9091404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F5CC9D-4FC1-9E97-9C79-641653BF612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8A1D70-97A8-534D-0240-2C0CB0A4259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23FE47B-D78C-506F-7851-5104DFD49D9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160C26C-A417-99C9-FFE5-F538DE92E34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E82B636-B5C0-A2C5-811F-9947827A5EBC}"/>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0AF34F3-58F0-5AEA-826B-01312843B54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E6A8604-55B5-569A-24DE-D39D5C63FBC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D3DB517-A8B0-0C31-C1A6-A515CBC51FA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0E0CE37-52B6-0CEF-593C-5912483698C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D30E26E-DF3E-4EBA-8F6A-55ECA84520E6}"/>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0AD1CF6-EE2B-A6CD-D57B-A68F32C3CC0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0CFF08A-1DE7-346C-A351-44175F4D089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B7B6841-FA1C-1FFB-E5A4-6CD907C52CC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1D8EC73-00FA-FF5B-8305-36392800C95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1174DF7-9168-5D60-5D42-222AAAD8412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62AFD9-A267-4FA5-6FC9-5F8949CE03A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4BCD253-81FD-1EEC-8962-9BEB59171DF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653B244-BA58-77B1-7A2E-2B9B0F0FB6C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491EE04-BA77-043E-C048-2B60F9A7BC4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1BCBAB0-FC38-D453-8DBC-F56164DE9A3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71E5DE9-B8A5-3176-3C43-1F33AA9AC88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021A07E-D608-5097-46B0-150C44DF6F4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97404CFB-7AD1-A258-2326-8A33B51B155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1108D79-F4A1-D0FF-0B89-3B203B12100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0448A28-8037-B994-80F7-4372AC63908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963E5E14-8059-6144-2411-B368023DE6C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8FCDBFB-6E32-D4BE-BF58-5FCB519B9AB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EBB52D9-102D-2F67-6D84-8B1FFB20D3B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1326630-8BDB-1183-B564-C60E4A7A971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D9942DF-0C46-BFBF-300F-6F5CEE172CF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36087C4-F60F-4CA7-1A3E-4CA13733715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B050376-9C96-0874-BFDA-4F1AE1D39D9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F5E6F6F-7BF9-3A1B-57B3-A8ABEE1ED24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7A484B4-03EA-DB0A-5497-9A6F69A01AF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D20F1EE-D6DB-F463-E068-F45F0525415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6C8FDC1-10A5-BF3C-0284-9A2D57EDC01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192620B-B67A-2D52-2312-5A9155338C5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3FF7E64-07DC-0B74-8C04-1419071EF65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B250A6E-1BF6-C105-E2AF-4B0E03459CE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9E5ED4F-1F55-DD61-0C5E-554302E8377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52E1A66-DD91-B3C5-7437-F45A7AE289F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FC93052-D679-6296-0D7D-E0F7FE70169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77E6539-C5DF-FA3A-FDC5-ADE80ADCF1E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5F6BEC3-8C7C-E231-027B-D3C3600A871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C633646-68EA-F1D0-6C13-2B7F012EF30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087AE7F-C129-11DA-F597-9398D567108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1AAEB8A-AF52-0593-FC06-5472D7D941B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78ECB89C-A649-03D6-ED73-D1C14EA86E9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509DE432-ECC7-1D2D-4DDB-C2BB8225E65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F77015B-2828-05BF-0F0E-8B6BAA32D7E4}"/>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BE9E88B-9D9C-FEBE-036D-44FF9C720B1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5E1A629-9A0A-190A-8B46-2AE413A57CB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9191B27-5A7F-99E9-151C-4646B37450D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3207DAD-9EC0-E49F-8EDD-D158A94C8C8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524EA1C-A4C4-CE60-2E68-F91FF0678D2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D182907-31F7-FFBD-AAEB-2B2C55FAEBD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AAE4C05-ACF8-DB07-52D9-FE97815F353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207581A-CAC2-A5AA-4611-FC40A4C89A4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919D779-6686-50BD-EC6D-D1F26C9F28C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EFEDB70-E23E-2DAB-1A30-D60118364F9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A77C812-5555-25AD-5C83-2EB4757EC21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4C1F492-934A-32BF-283A-BA7E947CA08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A8991CE-7C67-1AE7-42C7-7DB8BE06AE7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6419836-2018-EF41-F540-F5BE40E7D54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91BF057-7157-7C0F-74B5-87307F0CD73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56ED67-BD60-8A27-D16E-0E0E77AB2EF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2BE5427-50E5-FA03-EA4B-174531B2FBA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05C35CF-2214-AB89-90DD-8A2325EAFBE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A071500-5ED8-3EA4-FC5A-B050272DF48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3DFC933-E479-D3DF-57D4-9A030B98847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A5E1205-B950-83C4-CF1C-25804DCF2C9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482F6E3-B39B-5AD2-E868-A7A2BDAC89B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4BE3602-EAF6-AB1D-71DB-FD7D94AB07D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DF86579-1E4F-CEBE-680A-315CF489E50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6BB13BE-43F9-5C9A-4EC9-480850B8418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3CDBDB-D229-8EB8-51B9-D760CB8D7A3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F4D8AFA-8A76-E51A-382F-C0EF1B39F33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B20540B-292D-4692-5B37-858DDDE48A1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52E3036-9B44-78CB-1AC9-A1A066E8F1D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87FC028-B070-E96E-B841-9C0F5770A0D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5BCD04B-D44B-4803-7134-8C20D8BAE03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9E254B3B-B6E4-315E-8E23-23131B503A0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C0168CD-6587-A40A-A82A-01B2A651160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A5D8CCD-D451-3BD0-9D21-AB0367A2D3F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D36FB8D-7FEC-2147-4FB1-9F8FE6526D0E}"/>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C545F5A-5810-C74E-A33A-C2A71E62E78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3F1A276-0F33-4723-D959-754121550BA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D3C41D2-D4C8-05A6-CB8E-07C5527B769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0B0631E-9987-30FB-9DE4-4E730CDD4EC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84A3B920-EDC5-DE0B-119D-472220AFAC93}"/>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A08DE83-BE47-566C-3085-1ED1DD22BD8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0E58FCC-7307-66E9-025B-9A9E8955B23B}"/>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2ECA5A8-F1BF-33CD-0C31-2E761DFC60E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DD5D98A-6AC7-8582-4DAA-6CBE2DFD429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CBCBFFD-FBED-5506-06B3-E3F25A4D813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9344CA3-FC73-B3A4-D348-E64C267FFAF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9523640-524F-B4D9-056C-5A6F5E416E6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366A68-8839-CD4A-282C-24CF1F16129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402F56F-A214-7972-6A44-587ACCBAA22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E7089F6E-9197-39DE-64B2-46EEEF9AF3F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0C050D7-875E-9B1B-D8B5-1887B393BF8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9AFC3F7-59A5-96AF-6989-F68D53E0FCA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A9E0FC4-F694-F140-7882-649BDC92619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075D706-417A-FCDC-C0BA-0FCC1D51B8D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A41DF6E-A11F-F890-8351-742DF16DF5B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14B0FD9-CAFD-D2FF-7A5A-EA6B5A65B63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2D9B686-9546-9942-C945-4798F3F6FE5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464E785-6AED-9CF7-01D2-1D251615A83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27655C0-9C90-2293-9565-7BB28686176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B170DAF9-00E6-6BDA-1BB1-09A8B4244EF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B5F16F8-5583-9D18-190A-390398EEDE0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0EE2373-ADBD-7CE9-E72E-0AF40C7CB28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A9DDFB1-3B19-D2C2-FF7A-85A0E6A915D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0FAFD56-43AA-5899-73EA-D1DA67B51C1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8598E0A-60C6-D34C-3F65-DD02070D194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A2F1E49-F9F9-0D92-2E9B-1375300997F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7F910B55-ECE7-3D41-4959-3AB00076DB4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AACFEB8-BBB2-E1D6-BE44-6ACD9282CBC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2FDE741-35D3-4539-6B0E-E50E83F62EA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6070F88A-05B9-644A-D02B-8AFD422A04C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A62EC2A-9E14-2F49-C7EB-0F1D896F6EF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046C940-D52A-0095-5F8B-A4E5F75B64F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76293415-952E-90F4-9DD9-C61F50B59DFF}"/>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7FE34589-F324-F21F-C4FC-903E4A20722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0177B902-A0D7-3544-B852-F2A759E1731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52A3AEB2-7820-49F4-5B17-B3EF46D3CAF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1C39A73A-D929-57C9-C8B1-B8F8CBDCBF8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A14C7455-4EBC-E7EC-F30B-0800C98A077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4560EA8A-063E-A735-B573-808573E325C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87767E6B-9105-42CD-8E24-7D2E6E4B454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28</a:t>
            </a:fld>
            <a:endParaRPr lang="en-US" dirty="0">
              <a:solidFill>
                <a:schemeClr val="tx1"/>
              </a:solidFill>
              <a:latin typeface="Calibri" panose="020F0502020204030204"/>
            </a:endParaRPr>
          </a:p>
        </p:txBody>
      </p:sp>
      <p:graphicFrame>
        <p:nvGraphicFramePr>
          <p:cNvPr id="139" name="Table 138">
            <a:extLst>
              <a:ext uri="{FF2B5EF4-FFF2-40B4-BE49-F238E27FC236}">
                <a16:creationId xmlns:a16="http://schemas.microsoft.com/office/drawing/2014/main" id="{24C62CCB-8741-46B3-AE54-60B1192E5AD0}"/>
              </a:ext>
            </a:extLst>
          </p:cNvPr>
          <p:cNvGraphicFramePr>
            <a:graphicFrameLocks noGrp="1"/>
          </p:cNvGraphicFramePr>
          <p:nvPr>
            <p:extLst>
              <p:ext uri="{D42A27DB-BD31-4B8C-83A1-F6EECF244321}">
                <p14:modId xmlns:p14="http://schemas.microsoft.com/office/powerpoint/2010/main" val="709627121"/>
              </p:ext>
            </p:extLst>
          </p:nvPr>
        </p:nvGraphicFramePr>
        <p:xfrm>
          <a:off x="1821353" y="2209806"/>
          <a:ext cx="8549291" cy="3538728"/>
        </p:xfrm>
        <a:graphic>
          <a:graphicData uri="http://schemas.openxmlformats.org/drawingml/2006/table">
            <a:tbl>
              <a:tblPr firstRow="1" firstCol="1" bandRow="1"/>
              <a:tblGrid>
                <a:gridCol w="822735">
                  <a:extLst>
                    <a:ext uri="{9D8B030D-6E8A-4147-A177-3AD203B41FA5}">
                      <a16:colId xmlns:a16="http://schemas.microsoft.com/office/drawing/2014/main" val="744672850"/>
                    </a:ext>
                  </a:extLst>
                </a:gridCol>
                <a:gridCol w="7726556">
                  <a:extLst>
                    <a:ext uri="{9D8B030D-6E8A-4147-A177-3AD203B41FA5}">
                      <a16:colId xmlns:a16="http://schemas.microsoft.com/office/drawing/2014/main" val="474357864"/>
                    </a:ext>
                  </a:extLst>
                </a:gridCol>
              </a:tblGrid>
              <a:tr h="576072">
                <a:tc gridSpan="2">
                  <a:txBody>
                    <a:bodyPr/>
                    <a:lstStyle/>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process to close the polls on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election day when ballots are tabulated at Central Counting Station</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2532641660"/>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final voters of the day.</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7305699"/>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closing the ballot tabulator.</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4414279"/>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closing the check-in stations.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77241744"/>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closing the voting area.</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29338012"/>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distribution of election records.</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59371911"/>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securing the polling place.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98001396"/>
                  </a:ext>
                </a:extLst>
              </a:tr>
            </a:tbl>
          </a:graphicData>
        </a:graphic>
      </p:graphicFrame>
      <p:sp>
        <p:nvSpPr>
          <p:cNvPr id="140" name="Title 1">
            <a:extLst>
              <a:ext uri="{FF2B5EF4-FFF2-40B4-BE49-F238E27FC236}">
                <a16:creationId xmlns:a16="http://schemas.microsoft.com/office/drawing/2014/main" id="{FB3581DE-8E85-4929-BE14-730BDC6E3AF7}"/>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1617780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The procedures followed at the polling place for tabulating ballots and preparing and distributing records will depend on how and where ballots are counted. </a:t>
            </a:r>
          </a:p>
          <a:p>
            <a:pPr>
              <a:lnSpc>
                <a:spcPct val="107000"/>
              </a:lnSpc>
              <a:spcBef>
                <a:spcPts val="0"/>
              </a:spcBef>
            </a:pPr>
            <a:r>
              <a:rPr lang="en-US" dirty="0"/>
              <a:t>The authority conducting the election will inform you what method of counting will be used for the election. </a:t>
            </a:r>
          </a:p>
          <a:p>
            <a:pPr lvl="1">
              <a:lnSpc>
                <a:spcPct val="107000"/>
              </a:lnSpc>
              <a:spcBef>
                <a:spcPts val="0"/>
              </a:spcBef>
            </a:pPr>
            <a:r>
              <a:rPr lang="en-US" dirty="0"/>
              <a:t>This chapter focuses on the central counting station setup where precinct returns are completed at the central counting station. </a:t>
            </a:r>
          </a:p>
        </p:txBody>
      </p:sp>
    </p:spTree>
    <p:extLst>
      <p:ext uri="{BB962C8B-B14F-4D97-AF65-F5344CB8AC3E}">
        <p14:creationId xmlns:p14="http://schemas.microsoft.com/office/powerpoint/2010/main" val="3668281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Early Voting: Suspending and Closing the Polls</a:t>
            </a:r>
          </a:p>
        </p:txBody>
      </p:sp>
      <p:sp>
        <p:nvSpPr>
          <p:cNvPr id="32" name="Google Shape;474;p18">
            <a:extLst>
              <a:ext uri="{FF2B5EF4-FFF2-40B4-BE49-F238E27FC236}">
                <a16:creationId xmlns:a16="http://schemas.microsoft.com/office/drawing/2014/main" id="{E762D7DC-FC26-4CC9-AA87-A1F6BE07CE47}"/>
              </a:ext>
            </a:extLst>
          </p:cNvPr>
          <p:cNvSpPr>
            <a:spLocks noChangeAspect="1"/>
          </p:cNvSpPr>
          <p:nvPr/>
        </p:nvSpPr>
        <p:spPr>
          <a:xfrm>
            <a:off x="8567239" y="1634759"/>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3" name="Google Shape;480;p18">
            <a:extLst>
              <a:ext uri="{FF2B5EF4-FFF2-40B4-BE49-F238E27FC236}">
                <a16:creationId xmlns:a16="http://schemas.microsoft.com/office/drawing/2014/main" id="{0E07CDFF-9561-41ED-9981-C92358FE7B2A}"/>
              </a:ext>
            </a:extLst>
          </p:cNvPr>
          <p:cNvSpPr>
            <a:spLocks noChangeAspect="1"/>
          </p:cNvSpPr>
          <p:nvPr/>
        </p:nvSpPr>
        <p:spPr>
          <a:xfrm>
            <a:off x="10073423" y="1634761"/>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4" name="Google Shape;484;p18">
            <a:extLst>
              <a:ext uri="{FF2B5EF4-FFF2-40B4-BE49-F238E27FC236}">
                <a16:creationId xmlns:a16="http://schemas.microsoft.com/office/drawing/2014/main" id="{2A01D752-24B6-4FCD-A355-BAE784F774FF}"/>
              </a:ext>
            </a:extLst>
          </p:cNvPr>
          <p:cNvSpPr txBox="1">
            <a:spLocks noChangeAspect="1"/>
          </p:cNvSpPr>
          <p:nvPr/>
        </p:nvSpPr>
        <p:spPr>
          <a:xfrm>
            <a:off x="10070618" y="3006259"/>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DRE Voting Machines</a:t>
            </a:r>
          </a:p>
        </p:txBody>
      </p:sp>
      <p:sp>
        <p:nvSpPr>
          <p:cNvPr id="35" name="Google Shape;485;p18">
            <a:extLst>
              <a:ext uri="{FF2B5EF4-FFF2-40B4-BE49-F238E27FC236}">
                <a16:creationId xmlns:a16="http://schemas.microsoft.com/office/drawing/2014/main" id="{2DFF6A3B-9697-4A47-9609-F790F8F1A9E9}"/>
              </a:ext>
            </a:extLst>
          </p:cNvPr>
          <p:cNvSpPr txBox="1">
            <a:spLocks noChangeAspect="1"/>
          </p:cNvSpPr>
          <p:nvPr/>
        </p:nvSpPr>
        <p:spPr>
          <a:xfrm>
            <a:off x="10070618" y="2237353"/>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B</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24" name="Google Shape;474;p18">
            <a:extLst>
              <a:ext uri="{FF2B5EF4-FFF2-40B4-BE49-F238E27FC236}">
                <a16:creationId xmlns:a16="http://schemas.microsoft.com/office/drawing/2014/main" id="{F558442C-B68C-4524-BDCF-0FB3D102D5FA}"/>
              </a:ext>
            </a:extLst>
          </p:cNvPr>
          <p:cNvSpPr>
            <a:spLocks noChangeAspect="1"/>
          </p:cNvSpPr>
          <p:nvPr/>
        </p:nvSpPr>
        <p:spPr>
          <a:xfrm>
            <a:off x="6690044" y="1639418"/>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5" name="Google Shape;480;p18">
            <a:extLst>
              <a:ext uri="{FF2B5EF4-FFF2-40B4-BE49-F238E27FC236}">
                <a16:creationId xmlns:a16="http://schemas.microsoft.com/office/drawing/2014/main" id="{F7EB268F-A198-445F-BE5A-4201E77876C0}"/>
              </a:ext>
            </a:extLst>
          </p:cNvPr>
          <p:cNvSpPr>
            <a:spLocks noChangeAspect="1"/>
          </p:cNvSpPr>
          <p:nvPr/>
        </p:nvSpPr>
        <p:spPr>
          <a:xfrm>
            <a:off x="8196228" y="1639420"/>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6" name="Google Shape;484;p18">
            <a:extLst>
              <a:ext uri="{FF2B5EF4-FFF2-40B4-BE49-F238E27FC236}">
                <a16:creationId xmlns:a16="http://schemas.microsoft.com/office/drawing/2014/main" id="{473518D2-8CF9-4ADE-97DE-74C254D18438}"/>
              </a:ext>
            </a:extLst>
          </p:cNvPr>
          <p:cNvSpPr txBox="1">
            <a:spLocks noChangeAspect="1"/>
          </p:cNvSpPr>
          <p:nvPr/>
        </p:nvSpPr>
        <p:spPr>
          <a:xfrm>
            <a:off x="8193423" y="3010918"/>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Voting Systems</a:t>
            </a:r>
          </a:p>
        </p:txBody>
      </p:sp>
      <p:sp>
        <p:nvSpPr>
          <p:cNvPr id="27" name="Google Shape;485;p18">
            <a:extLst>
              <a:ext uri="{FF2B5EF4-FFF2-40B4-BE49-F238E27FC236}">
                <a16:creationId xmlns:a16="http://schemas.microsoft.com/office/drawing/2014/main" id="{0B0D2040-5CDA-4F66-85FA-B0A319B34303}"/>
              </a:ext>
            </a:extLst>
          </p:cNvPr>
          <p:cNvSpPr txBox="1">
            <a:spLocks noChangeAspect="1"/>
          </p:cNvSpPr>
          <p:nvPr/>
        </p:nvSpPr>
        <p:spPr>
          <a:xfrm>
            <a:off x="8193423" y="224201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A</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4" name="Google Shape;474;p18">
            <a:extLst>
              <a:ext uri="{FF2B5EF4-FFF2-40B4-BE49-F238E27FC236}">
                <a16:creationId xmlns:a16="http://schemas.microsoft.com/office/drawing/2014/main" id="{FD3862CA-DBEA-4586-B56E-77F634982B59}"/>
              </a:ext>
            </a:extLst>
          </p:cNvPr>
          <p:cNvSpPr>
            <a:spLocks noChangeAspect="1"/>
          </p:cNvSpPr>
          <p:nvPr/>
        </p:nvSpPr>
        <p:spPr>
          <a:xfrm>
            <a:off x="4807176" y="164407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5" name="Google Shape;480;p18">
            <a:extLst>
              <a:ext uri="{FF2B5EF4-FFF2-40B4-BE49-F238E27FC236}">
                <a16:creationId xmlns:a16="http://schemas.microsoft.com/office/drawing/2014/main" id="{36708209-1285-45CF-81E5-8E33D6EF2F4D}"/>
              </a:ext>
            </a:extLst>
          </p:cNvPr>
          <p:cNvSpPr>
            <a:spLocks noChangeAspect="1"/>
          </p:cNvSpPr>
          <p:nvPr/>
        </p:nvSpPr>
        <p:spPr>
          <a:xfrm>
            <a:off x="6313360" y="1644077"/>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6" name="Google Shape;484;p18">
            <a:extLst>
              <a:ext uri="{FF2B5EF4-FFF2-40B4-BE49-F238E27FC236}">
                <a16:creationId xmlns:a16="http://schemas.microsoft.com/office/drawing/2014/main" id="{DF1BD175-DEC2-4643-9201-DE2BDE44EF05}"/>
              </a:ext>
            </a:extLst>
          </p:cNvPr>
          <p:cNvSpPr txBox="1">
            <a:spLocks noChangeAspect="1"/>
          </p:cNvSpPr>
          <p:nvPr/>
        </p:nvSpPr>
        <p:spPr>
          <a:xfrm>
            <a:off x="6310555" y="3015575"/>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Are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Hand-Counted)</a:t>
            </a:r>
          </a:p>
        </p:txBody>
      </p:sp>
      <p:sp>
        <p:nvSpPr>
          <p:cNvPr id="47" name="Google Shape;485;p18">
            <a:extLst>
              <a:ext uri="{FF2B5EF4-FFF2-40B4-BE49-F238E27FC236}">
                <a16:creationId xmlns:a16="http://schemas.microsoft.com/office/drawing/2014/main" id="{9D618EEC-D17D-4C61-B026-1514C3F79E92}"/>
              </a:ext>
            </a:extLst>
          </p:cNvPr>
          <p:cNvSpPr txBox="1">
            <a:spLocks noChangeAspect="1"/>
          </p:cNvSpPr>
          <p:nvPr/>
        </p:nvSpPr>
        <p:spPr>
          <a:xfrm>
            <a:off x="6310555" y="2246669"/>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11</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2932837" y="1648730"/>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0" name="Google Shape;480;p18">
            <a:extLst>
              <a:ext uri="{FF2B5EF4-FFF2-40B4-BE49-F238E27FC236}">
                <a16:creationId xmlns:a16="http://schemas.microsoft.com/office/drawing/2014/main" id="{C73A4426-499E-4C55-92AE-820C04CFAD9F}"/>
              </a:ext>
            </a:extLst>
          </p:cNvPr>
          <p:cNvSpPr>
            <a:spLocks noChangeAspect="1"/>
          </p:cNvSpPr>
          <p:nvPr/>
        </p:nvSpPr>
        <p:spPr>
          <a:xfrm>
            <a:off x="4430554" y="1648732"/>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1063013" y="1653385"/>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2" name="Google Shape;480;p18">
            <a:extLst>
              <a:ext uri="{FF2B5EF4-FFF2-40B4-BE49-F238E27FC236}">
                <a16:creationId xmlns:a16="http://schemas.microsoft.com/office/drawing/2014/main" id="{0BA30D7F-EFA2-4CC8-B125-6F24B1489FBA}"/>
              </a:ext>
            </a:extLst>
          </p:cNvPr>
          <p:cNvSpPr>
            <a:spLocks noChangeAspect="1"/>
          </p:cNvSpPr>
          <p:nvPr/>
        </p:nvSpPr>
        <p:spPr>
          <a:xfrm>
            <a:off x="2561815" y="164872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5" name="Google Shape;485;p18">
            <a:extLst>
              <a:ext uri="{FF2B5EF4-FFF2-40B4-BE49-F238E27FC236}">
                <a16:creationId xmlns:a16="http://schemas.microsoft.com/office/drawing/2014/main" id="{D299C0C5-BD9A-4F90-B597-871FC80A01EE}"/>
              </a:ext>
            </a:extLst>
          </p:cNvPr>
          <p:cNvSpPr txBox="1">
            <a:spLocks noChangeAspect="1"/>
          </p:cNvSpPr>
          <p:nvPr/>
        </p:nvSpPr>
        <p:spPr>
          <a:xfrm>
            <a:off x="2554033"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9</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56" name="Google Shape;484;p18">
            <a:extLst>
              <a:ext uri="{FF2B5EF4-FFF2-40B4-BE49-F238E27FC236}">
                <a16:creationId xmlns:a16="http://schemas.microsoft.com/office/drawing/2014/main" id="{3A260740-854D-44EA-975C-8F161A925134}"/>
              </a:ext>
            </a:extLst>
          </p:cNvPr>
          <p:cNvSpPr txBox="1">
            <a:spLocks noChangeAspect="1"/>
          </p:cNvSpPr>
          <p:nvPr/>
        </p:nvSpPr>
        <p:spPr>
          <a:xfrm>
            <a:off x="4427749" y="3020230"/>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Polling Place)</a:t>
            </a:r>
          </a:p>
        </p:txBody>
      </p:sp>
      <p:sp>
        <p:nvSpPr>
          <p:cNvPr id="57" name="Google Shape;485;p18">
            <a:extLst>
              <a:ext uri="{FF2B5EF4-FFF2-40B4-BE49-F238E27FC236}">
                <a16:creationId xmlns:a16="http://schemas.microsoft.com/office/drawing/2014/main" id="{A322EB35-37B8-4FC8-9EFC-C04A2EC55DF0}"/>
              </a:ext>
            </a:extLst>
          </p:cNvPr>
          <p:cNvSpPr txBox="1">
            <a:spLocks noChangeAspect="1"/>
          </p:cNvSpPr>
          <p:nvPr/>
        </p:nvSpPr>
        <p:spPr>
          <a:xfrm>
            <a:off x="4427749"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10</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1" name="Google Shape;484;p18">
            <a:extLst>
              <a:ext uri="{FF2B5EF4-FFF2-40B4-BE49-F238E27FC236}">
                <a16:creationId xmlns:a16="http://schemas.microsoft.com/office/drawing/2014/main" id="{B17D6F2D-4608-4C82-84EC-803FA9A364DC}"/>
              </a:ext>
            </a:extLst>
          </p:cNvPr>
          <p:cNvSpPr txBox="1">
            <a:spLocks noChangeAspect="1"/>
          </p:cNvSpPr>
          <p:nvPr/>
        </p:nvSpPr>
        <p:spPr>
          <a:xfrm>
            <a:off x="2562704" y="3015574"/>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CCS)</a:t>
            </a:r>
            <a:endParaRPr kumimoji="0" sz="12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6" name="Google Shape;480;p18">
            <a:extLst>
              <a:ext uri="{FF2B5EF4-FFF2-40B4-BE49-F238E27FC236}">
                <a16:creationId xmlns:a16="http://schemas.microsoft.com/office/drawing/2014/main" id="{CD1ED8E9-39E9-4ABD-9235-E84A14410DF9}"/>
              </a:ext>
            </a:extLst>
          </p:cNvPr>
          <p:cNvSpPr>
            <a:spLocks noChangeAspect="1"/>
          </p:cNvSpPr>
          <p:nvPr/>
        </p:nvSpPr>
        <p:spPr>
          <a:xfrm>
            <a:off x="685905" y="1653383"/>
            <a:ext cx="1432673" cy="3942919"/>
          </a:xfrm>
          <a:prstGeom prst="rect">
            <a:avLst/>
          </a:prstGeom>
          <a:solidFill>
            <a:srgbClr val="FFFFFB"/>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7" name="Google Shape;485;p18">
            <a:extLst>
              <a:ext uri="{FF2B5EF4-FFF2-40B4-BE49-F238E27FC236}">
                <a16:creationId xmlns:a16="http://schemas.microsoft.com/office/drawing/2014/main" id="{F1A2987C-FBB0-4B72-8A1B-2571D6EE0B00}"/>
              </a:ext>
            </a:extLst>
          </p:cNvPr>
          <p:cNvSpPr txBox="1">
            <a:spLocks noChangeAspect="1"/>
          </p:cNvSpPr>
          <p:nvPr/>
        </p:nvSpPr>
        <p:spPr>
          <a:xfrm>
            <a:off x="688100"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8</a:t>
            </a:r>
            <a:endParaRPr kumimoji="0" sz="40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pic>
        <p:nvPicPr>
          <p:cNvPr id="39" name="Picture 38">
            <a:extLst>
              <a:ext uri="{FF2B5EF4-FFF2-40B4-BE49-F238E27FC236}">
                <a16:creationId xmlns:a16="http://schemas.microsoft.com/office/drawing/2014/main" id="{215C705E-6B3D-4EA9-B27A-0B105AD6BFAE}"/>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55168" y="4085735"/>
            <a:ext cx="1064657" cy="822960"/>
          </a:xfrm>
          <a:prstGeom prst="rect">
            <a:avLst/>
          </a:prstGeom>
          <a:noFill/>
          <a:ln>
            <a:noFill/>
          </a:ln>
          <a:extLst>
            <a:ext uri="{53640926-AAD7-44D8-BBD7-CCE9431645EC}">
              <a14:shadowObscured xmlns:a14="http://schemas.microsoft.com/office/drawing/2010/main"/>
            </a:ext>
          </a:extLst>
        </p:spPr>
      </p:pic>
      <p:pic>
        <p:nvPicPr>
          <p:cNvPr id="73" name="Picture 72">
            <a:extLst>
              <a:ext uri="{FF2B5EF4-FFF2-40B4-BE49-F238E27FC236}">
                <a16:creationId xmlns:a16="http://schemas.microsoft.com/office/drawing/2014/main" id="{F51D5086-EFDF-4A96-8538-617EAAA136BC}"/>
              </a:ext>
            </a:extLst>
          </p:cNvPr>
          <p:cNvPicPr>
            <a:picLocks noChangeAspect="1"/>
          </p:cNvPicPr>
          <p:nvPr/>
        </p:nvPicPr>
        <p:blipFill>
          <a:blip r:embed="rId4">
            <a:duotone>
              <a:schemeClr val="bg2">
                <a:shade val="45000"/>
                <a:satMod val="135000"/>
              </a:schemeClr>
              <a:prstClr val="white"/>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8361913" y="4080094"/>
            <a:ext cx="1095630" cy="834241"/>
          </a:xfrm>
          <a:prstGeom prst="rect">
            <a:avLst/>
          </a:prstGeom>
          <a:noFill/>
          <a:ln>
            <a:noFill/>
          </a:ln>
          <a:extLst>
            <a:ext uri="{53640926-AAD7-44D8-BBD7-CCE9431645EC}">
              <a14:shadowObscured xmlns:a14="http://schemas.microsoft.com/office/drawing/2010/main"/>
            </a:ext>
          </a:extLst>
        </p:spPr>
      </p:pic>
      <p:grpSp>
        <p:nvGrpSpPr>
          <p:cNvPr id="74" name="Group 73">
            <a:extLst>
              <a:ext uri="{FF2B5EF4-FFF2-40B4-BE49-F238E27FC236}">
                <a16:creationId xmlns:a16="http://schemas.microsoft.com/office/drawing/2014/main" id="{7C70CC40-3DC6-4C73-A286-98A0D1797C9C}"/>
              </a:ext>
            </a:extLst>
          </p:cNvPr>
          <p:cNvGrpSpPr/>
          <p:nvPr/>
        </p:nvGrpSpPr>
        <p:grpSpPr>
          <a:xfrm>
            <a:off x="682625" y="4017438"/>
            <a:ext cx="1431800" cy="1169189"/>
            <a:chOff x="-172277" y="-57686"/>
            <a:chExt cx="1431800" cy="1169850"/>
          </a:xfrm>
        </p:grpSpPr>
        <p:pic>
          <p:nvPicPr>
            <p:cNvPr id="77" name="Picture 76">
              <a:extLst>
                <a:ext uri="{FF2B5EF4-FFF2-40B4-BE49-F238E27FC236}">
                  <a16:creationId xmlns:a16="http://schemas.microsoft.com/office/drawing/2014/main" id="{289D9B8B-6B18-427F-AC9F-7667AF26129D}"/>
                </a:ext>
              </a:extLst>
            </p:cNvPr>
            <p:cNvPicPr>
              <a:picLocks noChangeAspect="1"/>
            </p:cNvPicPr>
            <p:nvPr/>
          </p:nvPicPr>
          <p:blipFill>
            <a:blip r:embed="rId6">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76" name="Text Box 2">
              <a:extLst>
                <a:ext uri="{FF2B5EF4-FFF2-40B4-BE49-F238E27FC236}">
                  <a16:creationId xmlns:a16="http://schemas.microsoft.com/office/drawing/2014/main" id="{C174C641-14D1-4420-A994-50F5279662A2}"/>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rgbClr val="113575"/>
                  </a:solidFill>
                  <a:effectLst/>
                  <a:latin typeface="Calibri" panose="020F0502020204030204" pitchFamily="34" charset="0"/>
                  <a:ea typeface="Calibri" panose="020F0502020204030204" pitchFamily="34" charset="0"/>
                  <a:cs typeface="Times New Roman" panose="02020603050405020304" pitchFamily="18" charset="0"/>
                </a:rPr>
                <a:t>EV</a:t>
              </a:r>
              <a:endParaRPr lang="en-US" sz="1200" dirty="0">
                <a:solidFill>
                  <a:srgbClr val="113575"/>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72" name="Group 71">
            <a:extLst>
              <a:ext uri="{FF2B5EF4-FFF2-40B4-BE49-F238E27FC236}">
                <a16:creationId xmlns:a16="http://schemas.microsoft.com/office/drawing/2014/main" id="{68AE9D4E-4914-4534-933F-AFC54AE2E350}"/>
              </a:ext>
            </a:extLst>
          </p:cNvPr>
          <p:cNvGrpSpPr/>
          <p:nvPr/>
        </p:nvGrpSpPr>
        <p:grpSpPr>
          <a:xfrm>
            <a:off x="2559649" y="4017438"/>
            <a:ext cx="1431800" cy="1169189"/>
            <a:chOff x="-172277" y="-57686"/>
            <a:chExt cx="1431800" cy="1169850"/>
          </a:xfrm>
        </p:grpSpPr>
        <p:pic>
          <p:nvPicPr>
            <p:cNvPr id="91" name="Picture 90">
              <a:extLst>
                <a:ext uri="{FF2B5EF4-FFF2-40B4-BE49-F238E27FC236}">
                  <a16:creationId xmlns:a16="http://schemas.microsoft.com/office/drawing/2014/main" id="{D39B0D2E-E9EC-4D18-BAF9-B14912510D9B}"/>
                </a:ext>
              </a:extLst>
            </p:cNvPr>
            <p:cNvPicPr>
              <a:picLocks noChangeAspect="1"/>
            </p:cNvPicPr>
            <p:nvPr/>
          </p:nvPicPr>
          <p:blipFill>
            <a:blip r:embed="rId7">
              <a:duotone>
                <a:schemeClr val="bg2">
                  <a:shade val="45000"/>
                  <a:satMod val="135000"/>
                </a:schemeClr>
                <a:prstClr val="white"/>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0" name="Text Box 2">
              <a:extLst>
                <a:ext uri="{FF2B5EF4-FFF2-40B4-BE49-F238E27FC236}">
                  <a16:creationId xmlns:a16="http://schemas.microsoft.com/office/drawing/2014/main" id="{EEF89E20-3FE6-4B92-9854-12E15421B205}"/>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3" name="Group 92">
            <a:extLst>
              <a:ext uri="{FF2B5EF4-FFF2-40B4-BE49-F238E27FC236}">
                <a16:creationId xmlns:a16="http://schemas.microsoft.com/office/drawing/2014/main" id="{01B85665-D3B6-4B3D-83C0-1BDA21FCEA37}"/>
              </a:ext>
            </a:extLst>
          </p:cNvPr>
          <p:cNvGrpSpPr/>
          <p:nvPr/>
        </p:nvGrpSpPr>
        <p:grpSpPr>
          <a:xfrm>
            <a:off x="4427946" y="4017438"/>
            <a:ext cx="1431800" cy="1169189"/>
            <a:chOff x="-172277" y="-57686"/>
            <a:chExt cx="1431800" cy="1169850"/>
          </a:xfrm>
        </p:grpSpPr>
        <p:pic>
          <p:nvPicPr>
            <p:cNvPr id="96" name="Picture 95">
              <a:extLst>
                <a:ext uri="{FF2B5EF4-FFF2-40B4-BE49-F238E27FC236}">
                  <a16:creationId xmlns:a16="http://schemas.microsoft.com/office/drawing/2014/main" id="{7C0811BA-4344-423B-B540-3F9EA692DC00}"/>
                </a:ext>
              </a:extLst>
            </p:cNvPr>
            <p:cNvPicPr>
              <a:picLocks noChangeAspect="1"/>
            </p:cNvPicPr>
            <p:nvPr/>
          </p:nvPicPr>
          <p:blipFill>
            <a:blip r:embed="rId7">
              <a:duotone>
                <a:schemeClr val="bg2">
                  <a:shade val="45000"/>
                  <a:satMod val="135000"/>
                </a:schemeClr>
                <a:prstClr val="white"/>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5" name="Text Box 2">
              <a:extLst>
                <a:ext uri="{FF2B5EF4-FFF2-40B4-BE49-F238E27FC236}">
                  <a16:creationId xmlns:a16="http://schemas.microsoft.com/office/drawing/2014/main" id="{0EA495C9-C89C-48D8-ACC6-7EF938D51916}"/>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8" name="Group 97">
            <a:extLst>
              <a:ext uri="{FF2B5EF4-FFF2-40B4-BE49-F238E27FC236}">
                <a16:creationId xmlns:a16="http://schemas.microsoft.com/office/drawing/2014/main" id="{531E7C94-C6C9-401A-BC46-D51BC2C5170B}"/>
              </a:ext>
            </a:extLst>
          </p:cNvPr>
          <p:cNvGrpSpPr/>
          <p:nvPr/>
        </p:nvGrpSpPr>
        <p:grpSpPr>
          <a:xfrm>
            <a:off x="6315500" y="4043888"/>
            <a:ext cx="1431800" cy="1169189"/>
            <a:chOff x="-172277" y="-57686"/>
            <a:chExt cx="1431800" cy="1169850"/>
          </a:xfrm>
        </p:grpSpPr>
        <p:pic>
          <p:nvPicPr>
            <p:cNvPr id="101" name="Picture 100">
              <a:extLst>
                <a:ext uri="{FF2B5EF4-FFF2-40B4-BE49-F238E27FC236}">
                  <a16:creationId xmlns:a16="http://schemas.microsoft.com/office/drawing/2014/main" id="{A74CE6F2-74DD-4F7F-881B-92F2DB8B7D98}"/>
                </a:ext>
              </a:extLst>
            </p:cNvPr>
            <p:cNvPicPr>
              <a:picLocks noChangeAspect="1"/>
            </p:cNvPicPr>
            <p:nvPr/>
          </p:nvPicPr>
          <p:blipFill>
            <a:blip r:embed="rId7">
              <a:duotone>
                <a:schemeClr val="bg2">
                  <a:shade val="45000"/>
                  <a:satMod val="135000"/>
                </a:schemeClr>
                <a:prstClr val="white"/>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100" name="Text Box 2">
              <a:extLst>
                <a:ext uri="{FF2B5EF4-FFF2-40B4-BE49-F238E27FC236}">
                  <a16:creationId xmlns:a16="http://schemas.microsoft.com/office/drawing/2014/main" id="{EDC638EE-867E-43A2-BA42-B5528F9673ED}"/>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2576346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The central counting station counts all early voting by mail ballots. </a:t>
            </a:r>
          </a:p>
          <a:p>
            <a:pPr>
              <a:lnSpc>
                <a:spcPct val="107000"/>
              </a:lnSpc>
              <a:spcBef>
                <a:spcPts val="0"/>
              </a:spcBef>
            </a:pPr>
            <a:r>
              <a:rPr lang="en-US" dirty="0"/>
              <a:t>The precinct records, voted ballots, and electronic media from the ballot tabulators used for early voting in person and election day will be delivered to the central counting station where the electronic media is read in a central accumulator. </a:t>
            </a:r>
          </a:p>
          <a:p>
            <a:pPr>
              <a:lnSpc>
                <a:spcPct val="107000"/>
              </a:lnSpc>
              <a:spcBef>
                <a:spcPts val="0"/>
              </a:spcBef>
            </a:pPr>
            <a:r>
              <a:rPr lang="en-US" dirty="0"/>
              <a:t>The central counting station is responsible for creating both precinct returns and the unofficial tabulation of election results.</a:t>
            </a:r>
          </a:p>
        </p:txBody>
      </p:sp>
    </p:spTree>
    <p:extLst>
      <p:ext uri="{BB962C8B-B14F-4D97-AF65-F5344CB8AC3E}">
        <p14:creationId xmlns:p14="http://schemas.microsoft.com/office/powerpoint/2010/main" val="3788191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59" y="2865779"/>
            <a:ext cx="8554841" cy="41095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Final Voters of the Day</a:t>
            </a:r>
          </a:p>
          <a:p>
            <a:pPr>
              <a:lnSpc>
                <a:spcPct val="107000"/>
              </a:lnSpc>
              <a:spcBef>
                <a:spcPts val="0"/>
              </a:spcBef>
            </a:pPr>
            <a:r>
              <a:rPr lang="en-US" dirty="0"/>
              <a:t>Near closing time, check any hallways or surrounding areas                       for voters looking to vote. </a:t>
            </a:r>
          </a:p>
          <a:p>
            <a:pPr>
              <a:lnSpc>
                <a:spcPct val="107000"/>
              </a:lnSpc>
              <a:spcBef>
                <a:spcPts val="0"/>
              </a:spcBef>
            </a:pPr>
            <a:r>
              <a:rPr lang="en-US" dirty="0"/>
              <a:t>Once polls close, if voters are waiting to enter the polling                              place, the presiding judge must direct them to enter the                        polling place, if possible. </a:t>
            </a:r>
          </a:p>
          <a:p>
            <a:pPr>
              <a:lnSpc>
                <a:spcPct val="107000"/>
              </a:lnSpc>
              <a:spcBef>
                <a:spcPts val="0"/>
              </a:spcBef>
            </a:pPr>
            <a:r>
              <a:rPr lang="en-US" dirty="0"/>
              <a:t>If entry to the polling place is not possible, the presiding judge may distribute numbered identification cards to the waiting voters and allow entry only to those possessing a numbered card. </a:t>
            </a:r>
          </a:p>
          <a:p>
            <a:endParaRPr lang="en-US" dirty="0"/>
          </a:p>
        </p:txBody>
      </p:sp>
      <p:sp>
        <p:nvSpPr>
          <p:cNvPr id="143" name="Slide Number Placeholder 3">
            <a:extLst>
              <a:ext uri="{FF2B5EF4-FFF2-40B4-BE49-F238E27FC236}">
                <a16:creationId xmlns:a16="http://schemas.microsoft.com/office/drawing/2014/main" id="{A5830D70-C4C7-4357-9EC9-C6659399D650}"/>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9.1A</a:t>
            </a:r>
          </a:p>
        </p:txBody>
      </p:sp>
      <p:pic>
        <p:nvPicPr>
          <p:cNvPr id="144" name="Picture 143" descr="7 News WKBW على X: &quot;Polls are closed! We'll be updating election results  here: https://t.co/0XZ6dTcvgN #VoteWNY #ElectionDay  https://t.co/psFVZYsCQS&quot; / X">
            <a:extLst>
              <a:ext uri="{FF2B5EF4-FFF2-40B4-BE49-F238E27FC236}">
                <a16:creationId xmlns:a16="http://schemas.microsoft.com/office/drawing/2014/main" id="{CF1C54A1-A6EA-4C65-9D3D-63A4C353D145}"/>
              </a:ext>
            </a:extLst>
          </p:cNvPr>
          <p:cNvPicPr/>
          <p:nvPr/>
        </p:nvPicPr>
        <p:blipFill rotWithShape="1">
          <a:blip r:embed="rId5" cstate="print">
            <a:extLst>
              <a:ext uri="{BEBA8EAE-BF5A-486C-A8C5-ECC9F3942E4B}">
                <a14:imgProps xmlns:a14="http://schemas.microsoft.com/office/drawing/2010/main">
                  <a14:imgLayer r:embed="rId6">
                    <a14:imgEffect>
                      <a14:backgroundRemoval t="15000" b="72315" l="10000" r="90000">
                        <a14:foregroundMark x1="40185" y1="71296" x2="48519" y2="73426"/>
                        <a14:foregroundMark x1="48519" y1="73426" x2="56852" y2="72407"/>
                        <a14:foregroundMark x1="56852" y1="72407" x2="61759" y2="69352"/>
                        <a14:foregroundMark x1="65926" y1="33333" x2="58889" y2="28241"/>
                        <a14:foregroundMark x1="58889" y1="28241" x2="50741" y2="26667"/>
                        <a14:foregroundMark x1="50741" y1="26667" x2="42222" y2="27870"/>
                        <a14:foregroundMark x1="42222" y1="27870" x2="36574" y2="30370"/>
                        <a14:foregroundMark x1="52685" y1="25556" x2="48148" y2="25463"/>
                        <a14:foregroundMark x1="51296" y1="25556" x2="45833" y2="26204"/>
                        <a14:foregroundMark x1="54630" y1="26574" x2="52407" y2="25648"/>
                        <a14:foregroundMark x1="52870" y1="25556" x2="54167" y2="25741"/>
                        <a14:foregroundMark x1="54630" y1="26296" x2="46389" y2="25463"/>
                        <a14:foregroundMark x1="46389" y1="25463" x2="43426" y2="26204"/>
                        <a14:foregroundMark x1="56944" y1="26389" x2="52037" y2="25370"/>
                        <a14:foregroundMark x1="54167" y1="26204" x2="46667" y2="26019"/>
                        <a14:foregroundMark x1="54722" y1="25833" x2="46759" y2="25741"/>
                        <a14:foregroundMark x1="46759" y1="25741" x2="45463" y2="26204"/>
                        <a14:foregroundMark x1="53148" y1="25278" x2="47222" y2="25278"/>
                        <a14:foregroundMark x1="68796" y1="15000" x2="68796" y2="15000"/>
                      </a14:backgroundRemoval>
                    </a14:imgEffect>
                  </a14:imgLayer>
                </a14:imgProps>
              </a:ext>
              <a:ext uri="{28A0092B-C50C-407E-A947-70E740481C1C}">
                <a14:useLocalDpi xmlns:a14="http://schemas.microsoft.com/office/drawing/2010/main" val="0"/>
              </a:ext>
            </a:extLst>
          </a:blip>
          <a:srcRect l="24687" t="24176" r="23870" b="23875"/>
          <a:stretch/>
        </p:blipFill>
        <p:spPr bwMode="auto">
          <a:xfrm>
            <a:off x="9027205" y="2870403"/>
            <a:ext cx="2819874" cy="2846885"/>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781600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515600" cy="41095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Final Voters of the Day</a:t>
            </a:r>
          </a:p>
          <a:p>
            <a:pPr>
              <a:lnSpc>
                <a:spcPct val="107000"/>
              </a:lnSpc>
              <a:spcBef>
                <a:spcPts val="0"/>
              </a:spcBef>
            </a:pPr>
            <a:r>
              <a:rPr lang="en-US" dirty="0"/>
              <a:t>If neither method is possible, an election clerk may stand at the end of the line to mark the last voter who is entitled to enter the polling place. </a:t>
            </a:r>
          </a:p>
          <a:p>
            <a:pPr>
              <a:lnSpc>
                <a:spcPct val="107000"/>
              </a:lnSpc>
              <a:spcBef>
                <a:spcPts val="0"/>
              </a:spcBef>
            </a:pPr>
            <a:r>
              <a:rPr lang="en-US" dirty="0"/>
              <a:t>Pleasantly, but firmly, turn away anyone who arrives after the last eligible voter. Lock the door once the last voter has voted and left the polling place</a:t>
            </a:r>
          </a:p>
          <a:p>
            <a:pPr>
              <a:lnSpc>
                <a:spcPct val="107000"/>
              </a:lnSpc>
              <a:spcBef>
                <a:spcPts val="0"/>
              </a:spcBef>
            </a:pPr>
            <a:r>
              <a:rPr lang="en-US" i="1" dirty="0"/>
              <a:t>Note: </a:t>
            </a:r>
            <a:r>
              <a:rPr lang="en-US" dirty="0"/>
              <a:t>Do not take down or remove any signage until the last voter has voted. All legally required signage must remain posted in the designated places under the Texas Election Code. </a:t>
            </a:r>
          </a:p>
          <a:p>
            <a:pPr marL="0" indent="0">
              <a:lnSpc>
                <a:spcPct val="107000"/>
              </a:lnSpc>
              <a:spcBef>
                <a:spcPts val="0"/>
              </a:spcBef>
              <a:buNone/>
            </a:pPr>
            <a:r>
              <a:rPr lang="en-US" b="1" dirty="0"/>
              <a:t>*The following steps may be done simultaneously</a:t>
            </a:r>
            <a:endParaRPr lang="en-US" dirty="0"/>
          </a:p>
          <a:p>
            <a:endParaRPr lang="en-US" dirty="0"/>
          </a:p>
        </p:txBody>
      </p:sp>
      <p:sp>
        <p:nvSpPr>
          <p:cNvPr id="143" name="Slide Number Placeholder 3">
            <a:extLst>
              <a:ext uri="{FF2B5EF4-FFF2-40B4-BE49-F238E27FC236}">
                <a16:creationId xmlns:a16="http://schemas.microsoft.com/office/drawing/2014/main" id="{A5830D70-C4C7-4357-9EC9-C6659399D650}"/>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9.1A</a:t>
            </a:r>
          </a:p>
        </p:txBody>
      </p:sp>
    </p:spTree>
    <p:extLst>
      <p:ext uri="{BB962C8B-B14F-4D97-AF65-F5344CB8AC3E}">
        <p14:creationId xmlns:p14="http://schemas.microsoft.com/office/powerpoint/2010/main" val="3180459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EB34953C-EA92-40AF-8094-0F9BBE89B423}"/>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9.1B</a:t>
            </a:r>
          </a:p>
        </p:txBody>
      </p:sp>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88785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Tabulator</a:t>
            </a:r>
          </a:p>
          <a:p>
            <a:pPr>
              <a:lnSpc>
                <a:spcPct val="107000"/>
              </a:lnSpc>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buFont typeface="+mj-lt"/>
              <a:buAutoNum type="arabicPeriod"/>
            </a:pPr>
            <a:r>
              <a:rPr lang="en-US" dirty="0"/>
              <a:t>Retrieve the </a:t>
            </a:r>
            <a:r>
              <a:rPr lang="en-US" u="sng" dirty="0">
                <a:hlinkClick r:id="rId2"/>
              </a:rPr>
              <a:t>Combined Ballot Register of Official Ballots and Ballot and Seal Certificate</a:t>
            </a:r>
            <a:r>
              <a:rPr lang="en-US" dirty="0"/>
              <a:t> (Form 7-26) from the election kit.</a:t>
            </a:r>
          </a:p>
          <a:p>
            <a:pPr marL="914400" lvl="1" indent="-457200">
              <a:lnSpc>
                <a:spcPct val="107000"/>
              </a:lnSpc>
              <a:buFont typeface="+mj-lt"/>
              <a:buAutoNum type="arabicPeriod"/>
            </a:pPr>
            <a:r>
              <a:rPr lang="en-US" dirty="0"/>
              <a:t>The election judge must secure the ballot tabulator so that no additional ballots can be deposited.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9791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EB34953C-EA92-40AF-8094-0F9BBE89B423}"/>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9.1B</a:t>
            </a:r>
          </a:p>
        </p:txBody>
      </p:sp>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8237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Tabulator</a:t>
            </a:r>
          </a:p>
          <a:p>
            <a:pPr marL="914400" lvl="1" indent="-457200">
              <a:lnSpc>
                <a:spcPct val="107000"/>
              </a:lnSpc>
              <a:buFont typeface="+mj-lt"/>
              <a:buAutoNum type="arabicPeriod" startAt="3"/>
            </a:pPr>
            <a:r>
              <a:rPr lang="en-US" dirty="0"/>
              <a:t>The election judge closes the poll and prints a minimum of three copies of the results tape. </a:t>
            </a:r>
          </a:p>
          <a:p>
            <a:pPr lvl="2">
              <a:lnSpc>
                <a:spcPct val="107000"/>
              </a:lnSpc>
            </a:pPr>
            <a:r>
              <a:rPr lang="en-US" dirty="0"/>
              <a:t>Two election officers and, if poll watchers are present, up to two poll watchers must verify and sign the results tapes. </a:t>
            </a:r>
          </a:p>
          <a:p>
            <a:pPr marL="914400" lvl="1" indent="-457200">
              <a:lnSpc>
                <a:spcPct val="107000"/>
              </a:lnSpc>
              <a:buFont typeface="+mj-lt"/>
              <a:buAutoNum type="arabicPeriod" startAt="3"/>
            </a:pPr>
            <a:r>
              <a:rPr lang="en-US" dirty="0"/>
              <a:t>On the Combined Ballot Register of Official Ballots and Ballot and Seal Certificate, the election judge must list the Ballot Scanner Identification Number(s) at the top and public count of voted ballots from the results tape in </a:t>
            </a:r>
            <a:r>
              <a:rPr lang="en-US" b="1" dirty="0"/>
              <a:t>Row B</a:t>
            </a:r>
            <a:r>
              <a:rPr lang="en-US" dirty="0"/>
              <a:t>.</a:t>
            </a:r>
          </a:p>
        </p:txBody>
      </p:sp>
      <p:sp>
        <p:nvSpPr>
          <p:cNvPr id="5" name="Slide Number Placeholder 3">
            <a:extLst>
              <a:ext uri="{FF2B5EF4-FFF2-40B4-BE49-F238E27FC236}">
                <a16:creationId xmlns:a16="http://schemas.microsoft.com/office/drawing/2014/main" id="{80CDBA55-8C65-4326-8640-FB3CECB644C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6656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EB34953C-EA92-40AF-8094-0F9BBE89B423}"/>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9.1B</a:t>
            </a:r>
          </a:p>
        </p:txBody>
      </p:sp>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49268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Tabulator</a:t>
            </a:r>
          </a:p>
          <a:p>
            <a:pPr marL="914400" lvl="1" indent="-457200">
              <a:lnSpc>
                <a:spcPct val="107000"/>
              </a:lnSpc>
              <a:buFont typeface="+mj-lt"/>
              <a:buAutoNum type="arabicPeriod" startAt="5"/>
            </a:pPr>
            <a:r>
              <a:rPr lang="en-US" dirty="0"/>
              <a:t>The election judge powers off the ballot tabulator and unplugs from the surge protector.</a:t>
            </a:r>
          </a:p>
          <a:p>
            <a:pPr marL="914400" lvl="1" indent="-457200">
              <a:lnSpc>
                <a:spcPct val="107000"/>
              </a:lnSpc>
              <a:buFont typeface="+mj-lt"/>
              <a:buAutoNum type="arabicPeriod" startAt="5"/>
            </a:pPr>
            <a:r>
              <a:rPr lang="en-US" b="1" dirty="0"/>
              <a:t>If the ballot tabulator is returned to the central counting station:</a:t>
            </a:r>
            <a:endParaRPr lang="en-US" dirty="0"/>
          </a:p>
          <a:p>
            <a:pPr lvl="2">
              <a:lnSpc>
                <a:spcPct val="107000"/>
              </a:lnSpc>
            </a:pPr>
            <a:r>
              <a:rPr lang="en-US" dirty="0"/>
              <a:t>The voted ballots must be placed, locked, and sealed in Ballot Box No. 3.</a:t>
            </a:r>
          </a:p>
          <a:p>
            <a:pPr lvl="3">
              <a:lnSpc>
                <a:spcPct val="107000"/>
              </a:lnSpc>
              <a:buFont typeface="Courier New" panose="02070309020205020404" pitchFamily="49" charset="0"/>
              <a:buChar char="o"/>
            </a:pPr>
            <a:r>
              <a:rPr lang="en-US" dirty="0"/>
              <a:t>Any seals applied to Ballot Box No. 3 must be documented towards the bottom of the Combined Ballot Register of Official Ballots and Ballot and Seal Certificate.</a:t>
            </a:r>
          </a:p>
        </p:txBody>
      </p:sp>
      <p:sp>
        <p:nvSpPr>
          <p:cNvPr id="5" name="Slide Number Placeholder 3">
            <a:extLst>
              <a:ext uri="{FF2B5EF4-FFF2-40B4-BE49-F238E27FC236}">
                <a16:creationId xmlns:a16="http://schemas.microsoft.com/office/drawing/2014/main" id="{023304DC-D3A6-4E5A-A745-678AD6D9092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438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EB34953C-EA92-40AF-8094-0F9BBE89B423}"/>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9.1B</a:t>
            </a:r>
          </a:p>
        </p:txBody>
      </p:sp>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9519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Tabulator</a:t>
            </a:r>
          </a:p>
          <a:p>
            <a:pPr lvl="2">
              <a:lnSpc>
                <a:spcPct val="107000"/>
              </a:lnSpc>
            </a:pPr>
            <a:r>
              <a:rPr lang="en-US" dirty="0"/>
              <a:t>The election judge must lock and seal the ballot tabulator to prepare it for delivery back to the central counting station.</a:t>
            </a:r>
          </a:p>
          <a:p>
            <a:pPr lvl="3">
              <a:lnSpc>
                <a:spcPct val="107000"/>
              </a:lnSpc>
              <a:buFont typeface="Courier New" panose="02070309020205020404" pitchFamily="49" charset="0"/>
              <a:buChar char="o"/>
            </a:pPr>
            <a:r>
              <a:rPr lang="en-US" dirty="0"/>
              <a:t>Document the seal number on the chain of custody form.</a:t>
            </a:r>
          </a:p>
          <a:p>
            <a:pPr marL="914400" lvl="1" indent="-457200">
              <a:lnSpc>
                <a:spcPct val="107000"/>
              </a:lnSpc>
              <a:buFont typeface="+mj-lt"/>
              <a:buAutoNum type="arabicPeriod" startAt="7"/>
            </a:pPr>
            <a:r>
              <a:rPr lang="en-US" b="1" dirty="0"/>
              <a:t>If the ballot tabulator is NOT returned to the central counting station:</a:t>
            </a:r>
            <a:endParaRPr lang="en-US" dirty="0"/>
          </a:p>
          <a:p>
            <a:pPr lvl="2">
              <a:lnSpc>
                <a:spcPct val="107000"/>
              </a:lnSpc>
            </a:pPr>
            <a:r>
              <a:rPr lang="en-US" dirty="0"/>
              <a:t>The election judge must remove the electronic media from the ballot tabulator.</a:t>
            </a:r>
          </a:p>
          <a:p>
            <a:pPr lvl="3">
              <a:lnSpc>
                <a:spcPct val="107000"/>
              </a:lnSpc>
              <a:buFont typeface="Courier New" panose="02070309020205020404" pitchFamily="49" charset="0"/>
              <a:buChar char="o"/>
            </a:pPr>
            <a:r>
              <a:rPr lang="en-US" dirty="0"/>
              <a:t>Two election officials must document any seals broken on the precinct ballot counter on the chain of custody form.</a:t>
            </a:r>
          </a:p>
        </p:txBody>
      </p:sp>
      <p:sp>
        <p:nvSpPr>
          <p:cNvPr id="5" name="Slide Number Placeholder 3">
            <a:extLst>
              <a:ext uri="{FF2B5EF4-FFF2-40B4-BE49-F238E27FC236}">
                <a16:creationId xmlns:a16="http://schemas.microsoft.com/office/drawing/2014/main" id="{C3FE40EC-B2BB-422C-9BF0-9AD3E828E9E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8510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EB34953C-EA92-40AF-8094-0F9BBE89B423}"/>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9.1B</a:t>
            </a:r>
          </a:p>
        </p:txBody>
      </p:sp>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57565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Tabulator</a:t>
            </a:r>
          </a:p>
          <a:p>
            <a:pPr lvl="2">
              <a:lnSpc>
                <a:spcPct val="107000"/>
              </a:lnSpc>
            </a:pPr>
            <a:r>
              <a:rPr lang="en-US" dirty="0"/>
              <a:t>The voted ballots must be placed, locked, and sealed in Ballot Box No. 3.</a:t>
            </a:r>
          </a:p>
          <a:p>
            <a:pPr lvl="3">
              <a:lnSpc>
                <a:spcPct val="107000"/>
              </a:lnSpc>
              <a:buFont typeface="Courier New" panose="02070309020205020404" pitchFamily="49" charset="0"/>
              <a:buChar char="o"/>
            </a:pPr>
            <a:r>
              <a:rPr lang="en-US" dirty="0"/>
              <a:t>Any seals applied to Ballot Box No. 3 must be documented towards the bottom of the Combined Ballot Register of Official Ballots and Ballot and Seal Certificate.</a:t>
            </a:r>
          </a:p>
          <a:p>
            <a:pPr lvl="2">
              <a:lnSpc>
                <a:spcPct val="107000"/>
              </a:lnSpc>
            </a:pPr>
            <a:r>
              <a:rPr lang="en-US" dirty="0"/>
              <a:t>The election judge must lock and seal the ballot tabulator.</a:t>
            </a:r>
          </a:p>
          <a:p>
            <a:pPr lvl="3">
              <a:lnSpc>
                <a:spcPct val="107000"/>
              </a:lnSpc>
              <a:buFont typeface="Courier New" panose="02070309020205020404" pitchFamily="49" charset="0"/>
              <a:buChar char="o"/>
            </a:pPr>
            <a:r>
              <a:rPr lang="en-US" dirty="0"/>
              <a:t>Document the seal number on the chain of custody form.</a:t>
            </a:r>
          </a:p>
          <a:p>
            <a:endParaRPr lang="en-US" dirty="0"/>
          </a:p>
        </p:txBody>
      </p:sp>
      <p:sp>
        <p:nvSpPr>
          <p:cNvPr id="5" name="Slide Number Placeholder 3">
            <a:extLst>
              <a:ext uri="{FF2B5EF4-FFF2-40B4-BE49-F238E27FC236}">
                <a16:creationId xmlns:a16="http://schemas.microsoft.com/office/drawing/2014/main" id="{CEC9E467-D7A3-4F16-BE99-EF1F09543C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1143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724D07F4-0A6C-4EA1-AE10-A2DC9599608D}"/>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9.1C</a:t>
            </a:r>
          </a:p>
        </p:txBody>
      </p:sp>
      <p:sp>
        <p:nvSpPr>
          <p:cNvPr id="6" name="Title 3">
            <a:extLst>
              <a:ext uri="{FF2B5EF4-FFF2-40B4-BE49-F238E27FC236}">
                <a16:creationId xmlns:a16="http://schemas.microsoft.com/office/drawing/2014/main" id="{9493F883-4637-480B-B6FF-22A2A4BB858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7" name="Content Placeholder 2">
            <a:extLst>
              <a:ext uri="{FF2B5EF4-FFF2-40B4-BE49-F238E27FC236}">
                <a16:creationId xmlns:a16="http://schemas.microsoft.com/office/drawing/2014/main" id="{46AC511F-DD70-4CAB-BBC5-520431AB1AE8}"/>
              </a:ext>
            </a:extLst>
          </p:cNvPr>
          <p:cNvSpPr txBox="1">
            <a:spLocks/>
          </p:cNvSpPr>
          <p:nvPr/>
        </p:nvSpPr>
        <p:spPr>
          <a:xfrm>
            <a:off x="817760" y="2869932"/>
            <a:ext cx="10661226" cy="375961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ePollbook and MiFi</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ePollbook vendor.</a:t>
            </a:r>
          </a:p>
          <a:p>
            <a:pPr marL="914400" lvl="1" indent="-457200">
              <a:lnSpc>
                <a:spcPct val="107000"/>
              </a:lnSpc>
              <a:buFont typeface="+mj-lt"/>
              <a:buAutoNum type="arabicPeriod"/>
            </a:pPr>
            <a:r>
              <a:rPr lang="en-US" dirty="0"/>
              <a:t>Retrieve the Combined Ballot Register of Official Ballots and Ballot and Seal Certificate.</a:t>
            </a:r>
          </a:p>
          <a:p>
            <a:pPr marL="914400" lvl="1" indent="-457200">
              <a:lnSpc>
                <a:spcPct val="107000"/>
              </a:lnSpc>
              <a:buFont typeface="+mj-lt"/>
              <a:buAutoNum type="arabicPeriod"/>
            </a:pPr>
            <a:r>
              <a:rPr lang="en-US" dirty="0"/>
              <a:t>The election judge must complete the remainder of the Combined Ballot Register of Official Ballots and Ballot and Seal Certificate.</a:t>
            </a:r>
          </a:p>
        </p:txBody>
      </p:sp>
      <p:sp>
        <p:nvSpPr>
          <p:cNvPr id="12" name="Slide Number Placeholder 3">
            <a:extLst>
              <a:ext uri="{FF2B5EF4-FFF2-40B4-BE49-F238E27FC236}">
                <a16:creationId xmlns:a16="http://schemas.microsoft.com/office/drawing/2014/main" id="{D36D6A08-8808-4524-B128-7D784899CF2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3315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724D07F4-0A6C-4EA1-AE10-A2DC9599608D}"/>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9.1C</a:t>
            </a:r>
          </a:p>
        </p:txBody>
      </p:sp>
      <p:sp>
        <p:nvSpPr>
          <p:cNvPr id="6" name="Title 3">
            <a:extLst>
              <a:ext uri="{FF2B5EF4-FFF2-40B4-BE49-F238E27FC236}">
                <a16:creationId xmlns:a16="http://schemas.microsoft.com/office/drawing/2014/main" id="{9493F883-4637-480B-B6FF-22A2A4BB858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7" name="Content Placeholder 2">
            <a:extLst>
              <a:ext uri="{FF2B5EF4-FFF2-40B4-BE49-F238E27FC236}">
                <a16:creationId xmlns:a16="http://schemas.microsoft.com/office/drawing/2014/main" id="{46AC511F-DD70-4CAB-BBC5-520431AB1AE8}"/>
              </a:ext>
            </a:extLst>
          </p:cNvPr>
          <p:cNvSpPr txBox="1">
            <a:spLocks/>
          </p:cNvSpPr>
          <p:nvPr/>
        </p:nvSpPr>
        <p:spPr>
          <a:xfrm>
            <a:off x="817760" y="2865779"/>
            <a:ext cx="10661226" cy="38237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ePollbook and MiFi</a:t>
            </a:r>
          </a:p>
          <a:p>
            <a:pPr lvl="2">
              <a:lnSpc>
                <a:spcPct val="107000"/>
              </a:lnSpc>
            </a:pPr>
            <a:r>
              <a:rPr lang="en-US" dirty="0"/>
              <a:t>If any discrepancies exist, the election judge must attempt to determine how discrepancies occurred. If unable to reconcile the discrepancies, contact the authority conducting the election for further instructions.</a:t>
            </a:r>
          </a:p>
          <a:p>
            <a:pPr lvl="2">
              <a:lnSpc>
                <a:spcPct val="107000"/>
              </a:lnSpc>
            </a:pPr>
            <a:r>
              <a:rPr lang="en-US" dirty="0"/>
              <a:t>The presiding and alternate judge and, if poll watchers are present, up to two poll watchers must complete and sign the affidavit at the bottom of the Combined Ballot Register of Official Ballots and Ballot and Seal Certificate.</a:t>
            </a:r>
          </a:p>
          <a:p>
            <a:pPr marL="914400" lvl="1" indent="-457200">
              <a:lnSpc>
                <a:spcPct val="107000"/>
              </a:lnSpc>
              <a:buFont typeface="+mj-lt"/>
              <a:buAutoNum type="arabicPeriod" startAt="3"/>
            </a:pPr>
            <a:r>
              <a:rPr lang="en-US" dirty="0"/>
              <a:t>Power off the MiFi and place into the container in which it was issued.</a:t>
            </a:r>
          </a:p>
        </p:txBody>
      </p:sp>
      <p:sp>
        <p:nvSpPr>
          <p:cNvPr id="8" name="Slide Number Placeholder 3">
            <a:extLst>
              <a:ext uri="{FF2B5EF4-FFF2-40B4-BE49-F238E27FC236}">
                <a16:creationId xmlns:a16="http://schemas.microsoft.com/office/drawing/2014/main" id="{C349868F-A9D5-4564-A82D-34A0C06A8E8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0703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0EB8ED-4984-4F40-46A0-0B6AC4C81F8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A42D1A29-F992-6660-6E32-1937414A9FE0}"/>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47E39221-4BE1-8234-6A35-F1C63FBFEF6F}"/>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E1732D7D-EF22-33F3-6CB2-CEAF7DF7DC6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AB708B3-3800-04E0-C453-7FFAD26AD8B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1C608ED-B335-13A2-2220-D68E5E2087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A887D10-00C8-5A17-BA5F-216A777836A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897B8BB-4E1B-4BD7-C1F8-56D4475259F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804F340-1D0B-2B16-DFCF-E108C4716B9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8AD8D81-80B7-B7B4-B0A1-9242DE305E6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F7708CD-F446-1D60-7DBC-5E90C6E4640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6872413-2355-C128-5FFB-FD9F26BBE66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3ACBDA6-29F9-4927-2A13-EDDB7ED1710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644CD5F-F8C5-5FBE-0420-CF0EE97FBD8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F754136-AF7E-BDB1-64A5-557670F1EB5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9B205D1-366F-9365-66AD-A6A9C18095E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BA50746-9EA9-A1C5-1A90-8F7BC1F5776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2D2E060-796C-D1AE-1819-D84269B7EE1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E44FB11-D36D-7C7F-D87A-F444937895E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61AB163-0235-F7BB-0F38-394B9A5DACF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CEBBCA9-3D33-6BD2-D0AC-42C99C71C07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984FC3D-9E08-1E91-8145-7FAD6CB3FC5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C6369BF-462A-4B10-5197-6FF7672E264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AE918F2-5BCC-8840-DE8C-DF0FDA95829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910B8516-45E7-AD42-0242-B81B3E534F0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28958CD-2651-C54B-26EE-DAC20EFC8F6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E28057E-1DB3-8DEF-B851-901B4D7C4B4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B334B3B-44A2-F868-B050-E831F990E4C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C471D2B-CA6B-E63A-B370-9102C60FB8E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FA0569E-7A5B-7DA6-E1AE-24FAD459F7C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A1AEF09-A838-E4A8-C416-24AC04A5DEC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E413B2C-7EC6-6EC7-73B3-22821096C27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1045680-C355-E8BB-8150-CF857619DFC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1EE9F774-5B45-F046-0BB0-1808DC60B1D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B5DD214-75B5-911E-5EE6-7AA20486FE8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0DA455C-FE33-DEAD-D513-F7171F3D74D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FA1C3D2-90CC-877E-1357-B6758A69AB2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4D3C5EE-FC59-4AA5-95D1-73A522BC5E9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D304048-1653-CE68-AEC8-B5A14022C8C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A766E72-58E4-B3E4-84A3-18890941D60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65BF716-FB19-053D-0B67-E8A3A97DADD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2E6C1683-94D4-26AD-180E-E21570B6F22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52FAD22-929F-0E34-99AE-83BDD8053CA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031EF08-5104-F28E-8A90-078362FB81B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5D341A4-4381-230E-7229-2591EF52BCF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F0F4B40C-5FF0-A44E-561C-9B81B6AA6AC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887DF5B-3C54-6B27-7590-22B6B2D32985}"/>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99992DB-408E-885A-FEF5-6A34BD8BD6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A7B0B11-6DAB-FD41-BA82-74E1BF61CF0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7AB59AE-4C8C-7DFE-2B58-8F65B05E334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9E1CD3-0FA4-4CFE-B35E-3913D728E87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C2EF865-CBC4-37E8-1964-170916E36B9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1C39D6F-0AB9-531C-135F-F2947E70877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5B5FFA4-82B3-235A-14B9-2FD8A1BF61A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5DADF83-F917-7F15-1113-4A128C5662C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C5572F-DE0D-12B3-A7A2-51C020FC9109}"/>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32E31A6-B7D4-6941-BF31-2C45723ED7E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8652A7E-4E1D-B42A-931F-23AC510E774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FE1587B-529C-1CB3-144B-035BDCD4FDB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74778F6-30D6-C15C-0ACE-8484A196400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EFCA9A3-CE30-DDD9-22E5-D0F9AF89F20B}"/>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BB55BA5-0221-1222-0B61-4902F133E22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1773E74-861D-8939-F485-1D3BD9C9907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A8D943E-9CD4-2417-62D7-E96304C7796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335EC46-30F2-8FAF-82EF-DB02807E808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499C6AF-61E6-0F42-D2C0-B308AA86BE6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5D0ED1D4-1604-E14D-7B8C-0933C8F971B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BF95AA3-DCF9-4B9B-0BD9-6BC84122CE5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8389312-86FB-787D-6DCF-8264B7EAAF0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40FF0D1-B0F4-ED5B-D3A7-3B672000446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51C1C65-9231-A78D-D289-16B2EC6B75E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AFD8FD0-5ECE-4455-EDDE-AA224551EC8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E090880-C3D7-F7CE-AFA4-6AC2BBC2377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C524A46-578E-F5ED-653C-AF5F1C3C636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18FEC0C-3835-C58A-110F-C7D267E4F32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8270549-18AB-5F15-13D5-6EEE7F6621D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F45FF40-C63E-F04E-BDBE-F1DB1E432227}"/>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67F040-75AC-5AF7-0E61-3FB9FE8A33C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284761C-3658-F150-E35A-0BDD819B5B8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9E6469F-F3A2-24C0-02F6-E0DE65BD954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E8BCAC0-A3C7-46AC-11AB-341A73F99E4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DAF0DD6-0E29-1CC9-9F8E-1A4E1597ED7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A90DCB31-B8A3-703A-2D9B-BFDB5C58C9E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CD466A5-7C71-FA63-BBD5-633A1FA15D7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53537CB-373A-7D16-8E48-768603855A8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3C05551-6308-6450-32C6-744261CA6EA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0C111C0-71DF-3434-B1B8-2E1E6A6E3F5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FBBC69F-2914-976D-096E-24DC25C55E3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2A92903-7072-6CF6-4B97-1CC4D0D5AA4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799CC3-B944-CE01-4EC5-0040C934D70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55D186C-935C-B7BE-F16B-F4D8C9D7FBE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ACD7961-6917-5A10-E3EF-0B44F1E2091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708CB82-9542-9E19-C411-66955598F67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5C58EE6-660C-33B4-7346-F4624927AD0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8F87F24-75F9-8DF9-095F-7822C1E6D68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9F69014-13CF-23E6-6606-DC4EB87F97D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E675550-383A-7C2F-62D4-206A32FEE1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57386B5-D18B-7582-FA51-D82D2A12F30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D09588D-63A6-E43A-B42C-02F2F6260A6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94269F0-CCA1-E823-19B9-8135AF8B41E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81B8A01-1B52-52E8-C333-DCCFAC0785A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89E4BE7-B7A5-AA93-BB0F-FDF7916191B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0912BC3-F23A-7FC5-4348-4925FACE973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47F62DE-CAC0-9686-C5DD-8BF90969359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904B113-2304-BF0B-EF6A-641CD243A7F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017BDCBA-7A91-AEC8-68F3-78CFD90B32D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47329E4-03F7-B7CA-2255-8996C9CD0FB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A943A33-A3B9-46B5-DC07-41ED60249FF0}"/>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CBEB415B-694C-0B36-91D9-9ECEF3E4A5C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1BAB340-2E0F-581D-91E1-006BC0D064F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4A3B737-9141-A6B9-BF5A-28965004F44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8D409A0-7C02-E2B3-3654-C082B53B745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8AE9769-CE92-6998-4417-5BB96197852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3099A20-5934-8203-BE9F-E0D372C604D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6BB7F98-EC3A-D429-50C0-1E40D72A01D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38430FE7-8A85-9DF7-7456-EF14413096E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C488275-158B-B2A5-B9EE-BD2BDDAF957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14AA58-CDC3-D616-BF94-281DDA004C5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53A587E-B34E-7CCA-F538-F953544AB34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44BB44C-2AE1-EC45-F8BE-C550E5F655BC}"/>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C3A0ADB-44CC-C128-BB6E-22BA72006EC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52A3A30-E7B5-4AA8-FC05-E61D3361B1B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D0B950D-7386-26F8-FB65-9005F1115F5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74A0B01-9C77-586C-078A-78B44B824AF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171C914-84B2-143D-CBD8-C8663B8C0CF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AD473E67-272B-021C-C0F5-4F179629BE3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8DC1B74-4B98-9EA6-F42F-97E5D22E713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4CD6307-42B0-CE89-55EE-61BD034EED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14641C9E-E6D1-28E4-340D-2BC17702DE00}"/>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C2A46FB2-9188-084D-8D3E-9EA91C3BBA1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B7DB2A02-0D18-FFED-C858-8A9488F26C2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313177E5-54DC-1DB7-AB00-245C8808992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642D41FD-3CB4-12EE-C9EA-C60373D7066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F9F2BC08-2120-F522-A466-80E53E718E7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5F82D5F7-FBB9-995A-206A-DDE99BB92DA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135" name="Table 134">
            <a:extLst>
              <a:ext uri="{FF2B5EF4-FFF2-40B4-BE49-F238E27FC236}">
                <a16:creationId xmlns:a16="http://schemas.microsoft.com/office/drawing/2014/main" id="{E089D2C8-781E-AED5-95D5-27CE7112E47F}"/>
              </a:ext>
            </a:extLst>
          </p:cNvPr>
          <p:cNvGraphicFramePr>
            <a:graphicFrameLocks noGrp="1"/>
          </p:cNvGraphicFramePr>
          <p:nvPr>
            <p:extLst>
              <p:ext uri="{D42A27DB-BD31-4B8C-83A1-F6EECF244321}">
                <p14:modId xmlns:p14="http://schemas.microsoft.com/office/powerpoint/2010/main" val="2452647362"/>
              </p:ext>
            </p:extLst>
          </p:nvPr>
        </p:nvGraphicFramePr>
        <p:xfrm>
          <a:off x="1821353" y="2209806"/>
          <a:ext cx="8549291" cy="2311020"/>
        </p:xfrm>
        <a:graphic>
          <a:graphicData uri="http://schemas.openxmlformats.org/drawingml/2006/table">
            <a:tbl>
              <a:tblPr firstRow="1" firstCol="1" bandRow="1"/>
              <a:tblGrid>
                <a:gridCol w="822735">
                  <a:extLst>
                    <a:ext uri="{9D8B030D-6E8A-4147-A177-3AD203B41FA5}">
                      <a16:colId xmlns:a16="http://schemas.microsoft.com/office/drawing/2014/main" val="744672850"/>
                    </a:ext>
                  </a:extLst>
                </a:gridCol>
                <a:gridCol w="7726556">
                  <a:extLst>
                    <a:ext uri="{9D8B030D-6E8A-4147-A177-3AD203B41FA5}">
                      <a16:colId xmlns:a16="http://schemas.microsoft.com/office/drawing/2014/main" val="474357864"/>
                    </a:ext>
                  </a:extLst>
                </a:gridCol>
              </a:tblGrid>
              <a:tr h="576072">
                <a:tc gridSpan="2">
                  <a:txBody>
                    <a:bodyPr/>
                    <a:lstStyle/>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process to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suspend and close the polls during early voting</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2532641660"/>
                  </a:ext>
                </a:extLst>
              </a:tr>
              <a:tr h="752021">
                <a:tc>
                  <a:txBody>
                    <a:bodyPr/>
                    <a:lstStyle/>
                    <a:p>
                      <a:pPr marL="0" marR="0" algn="ctr">
                        <a:lnSpc>
                          <a:spcPct val="107000"/>
                        </a:lnSpc>
                        <a:spcBef>
                          <a:spcPts val="0"/>
                        </a:spcBef>
                        <a:spcAft>
                          <a:spcPts val="0"/>
                        </a:spcAft>
                      </a:pPr>
                      <a:r>
                        <a:rPr lang="en-US" sz="2800" b="1" i="1">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suspending the polls daily during early voting, including final voters and closing the ballot tabulating/ballot box area, voting area, check-in stations, and securing the polling place.</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7305699"/>
                  </a:ext>
                </a:extLst>
              </a:tr>
              <a:tr h="752021">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closing the polls on the last day of early voting, including final voters and closing the ballot tabulating/ballot box area, voting area, check-in stations, and securing the polling place.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4414279"/>
                  </a:ext>
                </a:extLst>
              </a:tr>
            </a:tbl>
          </a:graphicData>
        </a:graphic>
      </p:graphicFrame>
      <p:sp>
        <p:nvSpPr>
          <p:cNvPr id="138" name="Slide Number Placeholder 3">
            <a:extLst>
              <a:ext uri="{FF2B5EF4-FFF2-40B4-BE49-F238E27FC236}">
                <a16:creationId xmlns:a16="http://schemas.microsoft.com/office/drawing/2014/main" id="{7ABCAF4B-1046-4D85-902A-0D2A4329286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4</a:t>
            </a:fld>
            <a:endParaRPr lang="en-US" dirty="0">
              <a:solidFill>
                <a:schemeClr val="tx1"/>
              </a:solidFill>
              <a:latin typeface="Calibri" panose="020F0502020204030204"/>
            </a:endParaRPr>
          </a:p>
        </p:txBody>
      </p:sp>
      <p:sp>
        <p:nvSpPr>
          <p:cNvPr id="139" name="Title 1">
            <a:extLst>
              <a:ext uri="{FF2B5EF4-FFF2-40B4-BE49-F238E27FC236}">
                <a16:creationId xmlns:a16="http://schemas.microsoft.com/office/drawing/2014/main" id="{BF651357-4F55-47DB-9478-EB8535BB54DA}"/>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572209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724D07F4-0A6C-4EA1-AE10-A2DC9599608D}"/>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9.1C</a:t>
            </a:r>
          </a:p>
        </p:txBody>
      </p:sp>
      <p:sp>
        <p:nvSpPr>
          <p:cNvPr id="6" name="Title 3">
            <a:extLst>
              <a:ext uri="{FF2B5EF4-FFF2-40B4-BE49-F238E27FC236}">
                <a16:creationId xmlns:a16="http://schemas.microsoft.com/office/drawing/2014/main" id="{9493F883-4637-480B-B6FF-22A2A4BB858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7" name="Content Placeholder 2">
            <a:extLst>
              <a:ext uri="{FF2B5EF4-FFF2-40B4-BE49-F238E27FC236}">
                <a16:creationId xmlns:a16="http://schemas.microsoft.com/office/drawing/2014/main" id="{46AC511F-DD70-4CAB-BBC5-520431AB1AE8}"/>
              </a:ext>
            </a:extLst>
          </p:cNvPr>
          <p:cNvSpPr txBox="1">
            <a:spLocks/>
          </p:cNvSpPr>
          <p:nvPr/>
        </p:nvSpPr>
        <p:spPr>
          <a:xfrm>
            <a:off x="817760" y="2865779"/>
            <a:ext cx="10661226" cy="272119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ePollbook and MiFi</a:t>
            </a:r>
          </a:p>
          <a:p>
            <a:pPr marL="914400" lvl="1" indent="-457200">
              <a:lnSpc>
                <a:spcPct val="107000"/>
              </a:lnSpc>
              <a:buFont typeface="+mj-lt"/>
              <a:buAutoNum type="arabicPeriod" startAt="4"/>
            </a:pPr>
            <a:r>
              <a:rPr lang="en-US" dirty="0"/>
              <a:t>Log out of and power off the ePollbook.</a:t>
            </a:r>
          </a:p>
          <a:p>
            <a:pPr marL="914400" lvl="1" indent="-457200">
              <a:lnSpc>
                <a:spcPct val="107000"/>
              </a:lnSpc>
              <a:buFont typeface="+mj-lt"/>
              <a:buAutoNum type="arabicPeriod" startAt="4"/>
            </a:pPr>
            <a:r>
              <a:rPr lang="en-US" dirty="0"/>
              <a:t>Unplug all cords from the ePollbook and return in the case/bag in which it was delivered.</a:t>
            </a:r>
          </a:p>
          <a:p>
            <a:pPr lvl="2">
              <a:lnSpc>
                <a:spcPct val="107000"/>
              </a:lnSpc>
            </a:pPr>
            <a:r>
              <a:rPr lang="en-US" dirty="0"/>
              <a:t>If applicable, document the seal number on the chain of custody form.</a:t>
            </a:r>
          </a:p>
          <a:p>
            <a:endParaRPr lang="en-US" dirty="0"/>
          </a:p>
        </p:txBody>
      </p:sp>
      <p:sp>
        <p:nvSpPr>
          <p:cNvPr id="8" name="Slide Number Placeholder 3">
            <a:extLst>
              <a:ext uri="{FF2B5EF4-FFF2-40B4-BE49-F238E27FC236}">
                <a16:creationId xmlns:a16="http://schemas.microsoft.com/office/drawing/2014/main" id="{7ABA66EE-6153-4C3F-91A2-D82B022E38A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3304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275CB614-5742-42BE-9409-ABFECD9F9C8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9.1C</a:t>
            </a:r>
          </a:p>
        </p:txBody>
      </p:sp>
      <p:sp>
        <p:nvSpPr>
          <p:cNvPr id="8" name="Title 3">
            <a:extLst>
              <a:ext uri="{FF2B5EF4-FFF2-40B4-BE49-F238E27FC236}">
                <a16:creationId xmlns:a16="http://schemas.microsoft.com/office/drawing/2014/main" id="{3F2D2424-D12E-4DCA-B133-3A709278BCDA}"/>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AFA7BC7A-313E-4F34-96FC-ECBD72D5F433}"/>
              </a:ext>
            </a:extLst>
          </p:cNvPr>
          <p:cNvSpPr txBox="1">
            <a:spLocks/>
          </p:cNvSpPr>
          <p:nvPr/>
        </p:nvSpPr>
        <p:spPr>
          <a:xfrm>
            <a:off x="817760" y="2865779"/>
            <a:ext cx="10661226" cy="39519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Poll List (or Combination Form)</a:t>
            </a:r>
          </a:p>
          <a:p>
            <a:pPr>
              <a:lnSpc>
                <a:spcPct val="107000"/>
              </a:lnSpc>
              <a:spcBef>
                <a:spcPts val="0"/>
              </a:spcBef>
            </a:pPr>
            <a:r>
              <a:rPr lang="en-US" dirty="0"/>
              <a:t>Follow instructions provided by the authority conducting the election. </a:t>
            </a:r>
          </a:p>
          <a:p>
            <a:pPr marL="914400" lvl="1" indent="-457200">
              <a:lnSpc>
                <a:spcPct val="107000"/>
              </a:lnSpc>
              <a:buFont typeface="+mj-lt"/>
              <a:buAutoNum type="arabicPeriod"/>
            </a:pPr>
            <a:r>
              <a:rPr lang="en-US" dirty="0"/>
              <a:t>Retrieve the Combined Ballot Register of Official Ballots and Ballot and Seal Certificate.</a:t>
            </a:r>
          </a:p>
          <a:p>
            <a:pPr marL="914400" lvl="1" indent="-457200">
              <a:lnSpc>
                <a:spcPct val="107000"/>
              </a:lnSpc>
              <a:buFont typeface="+mj-lt"/>
              <a:buAutoNum type="arabicPeriod"/>
            </a:pPr>
            <a:r>
              <a:rPr lang="en-US" dirty="0"/>
              <a:t>The election judge must complete the remainder of the Combined Ballot Register of Official Ballots and Ballot and Seal Certificate.</a:t>
            </a:r>
          </a:p>
          <a:p>
            <a:pPr lvl="2">
              <a:lnSpc>
                <a:spcPct val="107000"/>
              </a:lnSpc>
            </a:pPr>
            <a:r>
              <a:rPr lang="en-US" dirty="0"/>
              <a:t>If any discrepancies exist, the election judge must attempt to determine how discrepancies occurred. If unable to reconcile the discrepancies, contact the authority conducting the election for further instructions.</a:t>
            </a:r>
          </a:p>
        </p:txBody>
      </p:sp>
      <p:sp>
        <p:nvSpPr>
          <p:cNvPr id="6" name="Slide Number Placeholder 3">
            <a:extLst>
              <a:ext uri="{FF2B5EF4-FFF2-40B4-BE49-F238E27FC236}">
                <a16:creationId xmlns:a16="http://schemas.microsoft.com/office/drawing/2014/main" id="{7961A71D-500E-4086-90A3-4A88F9A64B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735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275CB614-5742-42BE-9409-ABFECD9F9C8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9.1C</a:t>
            </a:r>
          </a:p>
        </p:txBody>
      </p:sp>
      <p:sp>
        <p:nvSpPr>
          <p:cNvPr id="8" name="Title 3">
            <a:extLst>
              <a:ext uri="{FF2B5EF4-FFF2-40B4-BE49-F238E27FC236}">
                <a16:creationId xmlns:a16="http://schemas.microsoft.com/office/drawing/2014/main" id="{3F2D2424-D12E-4DCA-B133-3A709278BCDA}"/>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AFA7BC7A-313E-4F34-96FC-ECBD72D5F433}"/>
              </a:ext>
            </a:extLst>
          </p:cNvPr>
          <p:cNvSpPr txBox="1">
            <a:spLocks/>
          </p:cNvSpPr>
          <p:nvPr/>
        </p:nvSpPr>
        <p:spPr>
          <a:xfrm>
            <a:off x="817760" y="2865779"/>
            <a:ext cx="10661226" cy="344741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Poll List (or Combination Form)</a:t>
            </a:r>
          </a:p>
          <a:p>
            <a:pPr lvl="2">
              <a:lnSpc>
                <a:spcPct val="107000"/>
              </a:lnSpc>
            </a:pPr>
            <a:r>
              <a:rPr lang="en-US" dirty="0"/>
              <a:t>The presiding and alternate judge and, if poll watchers are present, up to two poll watchers must complete and sign the affidavit at the bottom of the Combined Ballot Register of Official Ballots and Ballot and Seal Certificate.</a:t>
            </a:r>
          </a:p>
          <a:p>
            <a:pPr marL="914400" lvl="1" indent="-457200">
              <a:lnSpc>
                <a:spcPct val="107000"/>
              </a:lnSpc>
              <a:buFont typeface="+mj-lt"/>
              <a:buAutoNum type="arabicPeriod" startAt="3"/>
            </a:pPr>
            <a:r>
              <a:rPr lang="en-US" dirty="0"/>
              <a:t>Prepare the Poll List (or Combination Forms) for return to the authority conducting the election.</a:t>
            </a:r>
          </a:p>
          <a:p>
            <a:endParaRPr lang="en-US" dirty="0"/>
          </a:p>
        </p:txBody>
      </p:sp>
      <p:sp>
        <p:nvSpPr>
          <p:cNvPr id="12" name="Slide Number Placeholder 3">
            <a:extLst>
              <a:ext uri="{FF2B5EF4-FFF2-40B4-BE49-F238E27FC236}">
                <a16:creationId xmlns:a16="http://schemas.microsoft.com/office/drawing/2014/main" id="{3C8453A7-6E46-4FBE-A195-2EF7E438E99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3900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6EA48F49-7F58-48E2-BF05-AF977912768D}"/>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9.1C</a:t>
            </a:r>
          </a:p>
        </p:txBody>
      </p:sp>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Marking Devices</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spcBef>
                <a:spcPts val="0"/>
              </a:spcBef>
              <a:buFont typeface="+mj-lt"/>
              <a:buAutoNum type="arabicPeriod"/>
            </a:pPr>
            <a:r>
              <a:rPr lang="en-US" dirty="0"/>
              <a:t>Remove all posted signs from the privacy screens.</a:t>
            </a:r>
          </a:p>
          <a:p>
            <a:pPr marL="914400" lvl="1" indent="-457200">
              <a:lnSpc>
                <a:spcPct val="107000"/>
              </a:lnSpc>
              <a:spcBef>
                <a:spcPts val="0"/>
              </a:spcBef>
              <a:buFont typeface="+mj-lt"/>
              <a:buAutoNum type="arabicPeriod"/>
            </a:pPr>
            <a:r>
              <a:rPr lang="en-US" dirty="0"/>
              <a:t>Power off ballot marking device.</a:t>
            </a:r>
          </a:p>
          <a:p>
            <a:pPr marL="914400" lvl="1" indent="-457200">
              <a:lnSpc>
                <a:spcPct val="107000"/>
              </a:lnSpc>
              <a:spcBef>
                <a:spcPts val="0"/>
              </a:spcBef>
              <a:buFont typeface="+mj-lt"/>
              <a:buAutoNum type="arabicPeriod"/>
            </a:pPr>
            <a:r>
              <a:rPr lang="en-US" dirty="0"/>
              <a:t>Unplug the ballot marking devices from the surge protector.</a:t>
            </a:r>
          </a:p>
        </p:txBody>
      </p:sp>
      <p:sp>
        <p:nvSpPr>
          <p:cNvPr id="12" name="Slide Number Placeholder 3">
            <a:extLst>
              <a:ext uri="{FF2B5EF4-FFF2-40B4-BE49-F238E27FC236}">
                <a16:creationId xmlns:a16="http://schemas.microsoft.com/office/drawing/2014/main" id="{7EE2EEDB-31A5-4BA6-9881-71C21CC84AC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8375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6EA48F49-7F58-48E2-BF05-AF977912768D}"/>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9.1C</a:t>
            </a:r>
          </a:p>
        </p:txBody>
      </p:sp>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31917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Marking Devices</a:t>
            </a:r>
          </a:p>
          <a:p>
            <a:pPr marL="914400" lvl="1" indent="-457200">
              <a:lnSpc>
                <a:spcPct val="107000"/>
              </a:lnSpc>
              <a:spcBef>
                <a:spcPts val="0"/>
              </a:spcBef>
              <a:buFont typeface="+mj-lt"/>
              <a:buAutoNum type="arabicPeriod" startAt="4"/>
            </a:pPr>
            <a:r>
              <a:rPr lang="en-US" dirty="0"/>
              <a:t>Unplug the cords from the ballot marking device and place in carrying case in which they came.</a:t>
            </a:r>
          </a:p>
          <a:p>
            <a:pPr marL="914400" lvl="1" indent="-457200">
              <a:lnSpc>
                <a:spcPct val="107000"/>
              </a:lnSpc>
              <a:spcBef>
                <a:spcPts val="0"/>
              </a:spcBef>
              <a:buFont typeface="+mj-lt"/>
              <a:buAutoNum type="arabicPeriod" startAt="4"/>
            </a:pPr>
            <a:r>
              <a:rPr lang="en-US" dirty="0"/>
              <a:t>Disassemble and pack all voting booths and privacy screens.</a:t>
            </a:r>
          </a:p>
          <a:p>
            <a:pPr marL="914400" lvl="1" indent="-457200">
              <a:lnSpc>
                <a:spcPct val="107000"/>
              </a:lnSpc>
              <a:spcBef>
                <a:spcPts val="0"/>
              </a:spcBef>
              <a:buFont typeface="+mj-lt"/>
              <a:buAutoNum type="arabicPeriod" startAt="4"/>
            </a:pPr>
            <a:r>
              <a:rPr lang="en-US" dirty="0"/>
              <a:t>Seal each ballot marking device.</a:t>
            </a:r>
          </a:p>
          <a:p>
            <a:pPr marL="914400" lvl="1" indent="-457200">
              <a:lnSpc>
                <a:spcPct val="107000"/>
              </a:lnSpc>
              <a:spcBef>
                <a:spcPts val="0"/>
              </a:spcBef>
              <a:buFont typeface="+mj-lt"/>
              <a:buAutoNum type="arabicPeriod" startAt="4"/>
            </a:pPr>
            <a:r>
              <a:rPr lang="en-US" dirty="0"/>
              <a:t>Pack up all surge protectors and other supplies in the boxes in which they came.</a:t>
            </a:r>
          </a:p>
          <a:p>
            <a:endParaRPr lang="en-US" dirty="0"/>
          </a:p>
        </p:txBody>
      </p:sp>
      <p:sp>
        <p:nvSpPr>
          <p:cNvPr id="6" name="Slide Number Placeholder 3">
            <a:extLst>
              <a:ext uri="{FF2B5EF4-FFF2-40B4-BE49-F238E27FC236}">
                <a16:creationId xmlns:a16="http://schemas.microsoft.com/office/drawing/2014/main" id="{7DA8CC5E-3FCA-40E4-923F-9F98E13552D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7244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292400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p>
          <a:p>
            <a:pPr>
              <a:lnSpc>
                <a:spcPct val="107000"/>
              </a:lnSpc>
              <a:spcBef>
                <a:spcPts val="0"/>
              </a:spcBef>
            </a:pPr>
            <a:r>
              <a:rPr lang="en-US" dirty="0"/>
              <a:t>Follow instructions provided by the authority conducting the election. Election records must be filed in four envelopes </a:t>
            </a:r>
            <a:r>
              <a:rPr lang="en-US" i="1" dirty="0"/>
              <a:t>(five in a primary election)</a:t>
            </a:r>
            <a:r>
              <a:rPr lang="en-US" dirty="0"/>
              <a:t> and three secure ballot boxes or containers. Refer to the table below for the contents of each envelope or box.</a:t>
            </a:r>
          </a:p>
          <a:p>
            <a:pPr>
              <a:lnSpc>
                <a:spcPct val="107000"/>
              </a:lnSpc>
              <a:spcBef>
                <a:spcPts val="0"/>
              </a:spcBef>
            </a:pPr>
            <a:r>
              <a:rPr lang="en-US" i="1" dirty="0"/>
              <a:t>Note:</a:t>
            </a:r>
            <a:r>
              <a:rPr lang="en-US" dirty="0"/>
              <a:t> The Poll List and Combination Form may be in the form of an ePollbook. </a:t>
            </a:r>
          </a:p>
          <a:p>
            <a:pPr marL="0" indent="0">
              <a:buNone/>
            </a:pPr>
            <a:endParaRPr lang="en-US" dirty="0"/>
          </a:p>
        </p:txBody>
      </p:sp>
      <p:sp>
        <p:nvSpPr>
          <p:cNvPr id="7" name="Slide Number Placeholder 3">
            <a:extLst>
              <a:ext uri="{FF2B5EF4-FFF2-40B4-BE49-F238E27FC236}">
                <a16:creationId xmlns:a16="http://schemas.microsoft.com/office/drawing/2014/main" id="{AAB6C7A7-FA45-4322-AE95-7C6537A31A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0" name="Slide Number Placeholder 3">
            <a:extLst>
              <a:ext uri="{FF2B5EF4-FFF2-40B4-BE49-F238E27FC236}">
                <a16:creationId xmlns:a16="http://schemas.microsoft.com/office/drawing/2014/main" id="{6E86ADEF-ED6A-40B9-A1B5-B7EBA1143787}"/>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9.1E</a:t>
            </a:r>
          </a:p>
        </p:txBody>
      </p:sp>
    </p:spTree>
    <p:extLst>
      <p:ext uri="{BB962C8B-B14F-4D97-AF65-F5344CB8AC3E}">
        <p14:creationId xmlns:p14="http://schemas.microsoft.com/office/powerpoint/2010/main" val="3097585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2131628993"/>
              </p:ext>
            </p:extLst>
          </p:nvPr>
        </p:nvGraphicFramePr>
        <p:xfrm>
          <a:off x="636611" y="3388182"/>
          <a:ext cx="10918778" cy="3175381"/>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1828800">
                  <a:extLst>
                    <a:ext uri="{9D8B030D-6E8A-4147-A177-3AD203B41FA5}">
                      <a16:colId xmlns:a16="http://schemas.microsoft.com/office/drawing/2014/main" val="3097806439"/>
                    </a:ext>
                  </a:extLst>
                </a:gridCol>
                <a:gridCol w="8595360">
                  <a:extLst>
                    <a:ext uri="{9D8B030D-6E8A-4147-A177-3AD203B41FA5}">
                      <a16:colId xmlns:a16="http://schemas.microsoft.com/office/drawing/2014/main" val="2500199956"/>
                    </a:ext>
                  </a:extLst>
                </a:gridCol>
              </a:tblGrid>
              <a:tr h="159047">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1</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2</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975711652"/>
                  </a:ext>
                </a:extLst>
              </a:tr>
              <a:tr h="2676626">
                <a:tc vMerge="1">
                  <a:txBody>
                    <a:bodyPr/>
                    <a:lstStyle/>
                    <a:p>
                      <a:endParaRPr lang="en-US"/>
                    </a:p>
                  </a:txBody>
                  <a:tcPr/>
                </a:tc>
                <a:tc>
                  <a:txBody>
                    <a:bodyPr/>
                    <a:lstStyle/>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Results tape, if any</a:t>
                      </a:r>
                    </a:p>
                    <a:p>
                      <a:pPr marL="10795" marR="0" algn="l">
                        <a:lnSpc>
                          <a:spcPct val="107000"/>
                        </a:lnSpc>
                        <a:spcBef>
                          <a:spcPts val="0"/>
                        </a:spcBef>
                        <a:spcAft>
                          <a:spcPts val="0"/>
                        </a:spcAft>
                      </a:pPr>
                      <a:r>
                        <a:rPr lang="en-US" sz="1600" dirty="0">
                          <a:effectLst/>
                          <a:latin typeface="Calibri" panose="020F0502020204030204" pitchFamily="34" charset="0"/>
                          <a:ea typeface="Calibri" panose="020F0502020204030204" pitchFamily="34" charset="0"/>
                          <a:cs typeface="Times New Roman" panose="02020603050405020304" pitchFamily="18" charset="0"/>
                        </a:rPr>
                        <a:t> </a:t>
                      </a:r>
                    </a:p>
                    <a:p>
                      <a:pPr marL="0" marR="0" algn="l">
                        <a:lnSpc>
                          <a:spcPct val="107000"/>
                        </a:lnSpc>
                        <a:spcBef>
                          <a:spcPts val="0"/>
                        </a:spcBef>
                        <a:spcAft>
                          <a:spcPts val="80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Results tape, if any</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The original of the Poll List or Combination Form</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Reasonable Impediment Declarations</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Signature Roster or Combination Form</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Precinct Early Voting List</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Certificates of appointment of poll watchers</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Original copy of Statement of Compensation and Oaths, in some circumstances</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Notice of Total Number of Voters Who Have Voted</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Oaths of Election Officers</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Oaths of Assistance and Oaths of Interpreters</a:t>
                      </a:r>
                    </a:p>
                    <a:p>
                      <a:pPr marL="342900" lvl="1" indent="-228600">
                        <a:buFont typeface="Arial" panose="020B0604020202020204" pitchFamily="34" charset="0"/>
                        <a:buChar char="•"/>
                      </a:pPr>
                      <a:r>
                        <a:rPr lang="en-US" sz="1600" kern="1200" dirty="0">
                          <a:solidFill>
                            <a:schemeClr val="tx1"/>
                          </a:solidFill>
                          <a:effectLst/>
                          <a:latin typeface="+mn-lt"/>
                          <a:ea typeface="+mn-ea"/>
                          <a:cs typeface="+mn-cs"/>
                        </a:rPr>
                        <a:t>Affidavits completed at the polling place, except affidavits required to be placed in Envelope No. 4</a:t>
                      </a:r>
                    </a:p>
                    <a:p>
                      <a:pPr marL="342900" indent="-228600">
                        <a:buFont typeface="Arial" panose="020B0604020202020204" pitchFamily="34" charset="0"/>
                        <a:buChar char="•"/>
                      </a:pPr>
                      <a:r>
                        <a:rPr lang="en-US" sz="1600" kern="1200" dirty="0">
                          <a:solidFill>
                            <a:schemeClr val="tx1"/>
                          </a:solidFill>
                          <a:effectLst/>
                          <a:latin typeface="+mn-lt"/>
                          <a:ea typeface="+mn-ea"/>
                          <a:cs typeface="+mn-cs"/>
                        </a:rPr>
                        <a:t>List of Provisional Voters</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6" name="Slide Number Placeholder 3">
            <a:extLst>
              <a:ext uri="{FF2B5EF4-FFF2-40B4-BE49-F238E27FC236}">
                <a16:creationId xmlns:a16="http://schemas.microsoft.com/office/drawing/2014/main" id="{530007FC-458C-44C2-BC44-0845F7280EB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C5EF31A3-2E3B-45F5-8133-ADD8B069EEA3}"/>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9.1E</a:t>
            </a:r>
          </a:p>
        </p:txBody>
      </p:sp>
    </p:spTree>
    <p:extLst>
      <p:ext uri="{BB962C8B-B14F-4D97-AF65-F5344CB8AC3E}">
        <p14:creationId xmlns:p14="http://schemas.microsoft.com/office/powerpoint/2010/main" val="1864904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2942935000"/>
              </p:ext>
            </p:extLst>
          </p:nvPr>
        </p:nvGraphicFramePr>
        <p:xfrm>
          <a:off x="636611" y="3388182"/>
          <a:ext cx="10918778" cy="3175381"/>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gridCol w="5212080">
                  <a:extLst>
                    <a:ext uri="{9D8B030D-6E8A-4147-A177-3AD203B41FA5}">
                      <a16:colId xmlns:a16="http://schemas.microsoft.com/office/drawing/2014/main" val="2500199956"/>
                    </a:ext>
                  </a:extLst>
                </a:gridCol>
              </a:tblGrid>
              <a:tr h="270556">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3</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4</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975711652"/>
                  </a:ext>
                </a:extLst>
              </a:tr>
              <a:tr h="2904825">
                <a:tc vMerge="1">
                  <a:txBody>
                    <a:bodyPr/>
                    <a:lstStyle/>
                    <a:p>
                      <a:endParaRPr lang="en-US"/>
                    </a:p>
                  </a:txBody>
                  <a:tcPr/>
                </a:tc>
                <a:tc>
                  <a:txBody>
                    <a:bodyPr/>
                    <a:lstStyle/>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Results tape, if any</a:t>
                      </a:r>
                    </a:p>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Poll List or Combination Form</a:t>
                      </a:r>
                    </a:p>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a:t>
                      </a: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List of </a:t>
                      </a:r>
                      <a:r>
                        <a:rPr lang="en-US" sz="1600" dirty="0">
                          <a:effectLst/>
                          <a:latin typeface="Calibri" panose="020F0502020204030204" pitchFamily="34" charset="0"/>
                          <a:ea typeface="Calibri" panose="020F0502020204030204" pitchFamily="34" charset="0"/>
                          <a:cs typeface="Times New Roman" panose="02020603050405020304" pitchFamily="18" charset="0"/>
                        </a:rPr>
                        <a:t>Provisional Voters</a:t>
                      </a:r>
                    </a:p>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Register of Official Ballots/ Ballot and Seal Certificate</a:t>
                      </a:r>
                    </a:p>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Statement of Compensation and Oaths</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Precinct List of Registered Voters and Supplemental List of Registered Voters, if any</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Registration correction list, if any</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Statements of Residence, if any</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Poll List or Combination Form, if used instead of individual affidavits</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7" name="Slide Number Placeholder 3">
            <a:extLst>
              <a:ext uri="{FF2B5EF4-FFF2-40B4-BE49-F238E27FC236}">
                <a16:creationId xmlns:a16="http://schemas.microsoft.com/office/drawing/2014/main" id="{53349096-8058-49F5-8B16-CE5473AB0BE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0" name="Slide Number Placeholder 3">
            <a:extLst>
              <a:ext uri="{FF2B5EF4-FFF2-40B4-BE49-F238E27FC236}">
                <a16:creationId xmlns:a16="http://schemas.microsoft.com/office/drawing/2014/main" id="{83FB6506-77B6-48DF-A499-9BE004320FFF}"/>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9.1E</a:t>
            </a:r>
          </a:p>
        </p:txBody>
      </p:sp>
    </p:spTree>
    <p:extLst>
      <p:ext uri="{BB962C8B-B14F-4D97-AF65-F5344CB8AC3E}">
        <p14:creationId xmlns:p14="http://schemas.microsoft.com/office/powerpoint/2010/main" val="1593636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253003028"/>
              </p:ext>
            </p:extLst>
          </p:nvPr>
        </p:nvGraphicFramePr>
        <p:xfrm>
          <a:off x="636611" y="3388181"/>
          <a:ext cx="10918778" cy="3175381"/>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gridCol w="5212080">
                  <a:extLst>
                    <a:ext uri="{9D8B030D-6E8A-4147-A177-3AD203B41FA5}">
                      <a16:colId xmlns:a16="http://schemas.microsoft.com/office/drawing/2014/main" val="2500199956"/>
                    </a:ext>
                  </a:extLst>
                </a:gridCol>
              </a:tblGrid>
              <a:tr h="467490">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ENVELOPE NO. 5</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This envelope is delivered with Envelope No. 1</a:t>
                      </a:r>
                      <a:endParaRPr lang="en-US" sz="11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ENVELOPE FOR REQUESTS AND CANCELLED BALLOTS</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This envelope is placed in Ballot Box No. 4</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975711652"/>
                  </a:ext>
                </a:extLst>
              </a:tr>
              <a:tr h="2707891">
                <a:tc vMerge="1">
                  <a:txBody>
                    <a:bodyPr/>
                    <a:lstStyle/>
                    <a:p>
                      <a:endParaRPr lang="en-US"/>
                    </a:p>
                  </a:txBody>
                  <a:tcPr/>
                </a:tc>
                <a:tc>
                  <a:txBody>
                    <a:bodyPr/>
                    <a:lstStyle/>
                    <a:p>
                      <a:pPr marL="342900" marR="0" lvl="0" indent="-228600" algn="l">
                        <a:lnSpc>
                          <a:spcPct val="107000"/>
                        </a:lnSpc>
                        <a:spcBef>
                          <a:spcPts val="0"/>
                        </a:spcBef>
                        <a:spcAft>
                          <a:spcPts val="0"/>
                        </a:spcAft>
                        <a:buFont typeface="Symbol" panose="05050102010706020507" pitchFamily="18" charset="2"/>
                        <a:buChar char=""/>
                      </a:pPr>
                      <a:r>
                        <a:rPr lang="en-US" sz="1600" i="1" dirty="0">
                          <a:effectLst/>
                          <a:latin typeface="Calibri" panose="020F0502020204030204" pitchFamily="34" charset="0"/>
                          <a:ea typeface="Calibri" panose="020F0502020204030204" pitchFamily="34" charset="0"/>
                          <a:cs typeface="Times New Roman" panose="02020603050405020304" pitchFamily="18" charset="0"/>
                        </a:rPr>
                        <a:t>Original of the Statement of Compensation and Oaths in a Primary Election</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indent="-22860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10795" marR="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10795" marR="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10795" marR="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Request to Cancel Ballot by Mail for Use in the Polling Place</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Register of Surrendered Ballots by Mail</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Surrendered ballots by mail, if any</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Notice of Improper Delivery and Notice of Surrendered Ballot, if any</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7" name="Slide Number Placeholder 3">
            <a:extLst>
              <a:ext uri="{FF2B5EF4-FFF2-40B4-BE49-F238E27FC236}">
                <a16:creationId xmlns:a16="http://schemas.microsoft.com/office/drawing/2014/main" id="{BA905DB5-FDC0-459F-BADA-021AE3C85B3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0" name="Slide Number Placeholder 3">
            <a:extLst>
              <a:ext uri="{FF2B5EF4-FFF2-40B4-BE49-F238E27FC236}">
                <a16:creationId xmlns:a16="http://schemas.microsoft.com/office/drawing/2014/main" id="{ABFA58EE-E536-4849-970F-692B752F77A9}"/>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9.1E</a:t>
            </a:r>
          </a:p>
        </p:txBody>
      </p:sp>
    </p:spTree>
    <p:extLst>
      <p:ext uri="{BB962C8B-B14F-4D97-AF65-F5344CB8AC3E}">
        <p14:creationId xmlns:p14="http://schemas.microsoft.com/office/powerpoint/2010/main" val="381232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1995388740"/>
              </p:ext>
            </p:extLst>
          </p:nvPr>
        </p:nvGraphicFramePr>
        <p:xfrm>
          <a:off x="636611" y="3388181"/>
          <a:ext cx="10918778" cy="3177668"/>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gridCol w="5212080">
                  <a:extLst>
                    <a:ext uri="{9D8B030D-6E8A-4147-A177-3AD203B41FA5}">
                      <a16:colId xmlns:a16="http://schemas.microsoft.com/office/drawing/2014/main" val="2500199956"/>
                    </a:ext>
                  </a:extLst>
                </a:gridCol>
              </a:tblGrid>
              <a:tr h="346862">
                <a:tc rowSpan="4">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ENVELOPE FOR SPOILED BALLOTS</a:t>
                      </a:r>
                      <a:r>
                        <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p>
                    <a:p>
                      <a:pPr marL="0" marR="0" algn="ctr">
                        <a:lnSpc>
                          <a:spcPct val="107000"/>
                        </a:lnSpc>
                        <a:spcBef>
                          <a:spcPts val="0"/>
                        </a:spcBef>
                        <a:spcAft>
                          <a:spcPts val="0"/>
                        </a:spcAft>
                      </a:pPr>
                      <a:r>
                        <a:rPr lang="en-US" sz="1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This envelope is placed in Ballot Box No. 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TRANSFER CASE</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extLst>
                  <a:ext uri="{0D108BD9-81ED-4DB2-BD59-A6C34878D82A}">
                    <a16:rowId xmlns:a16="http://schemas.microsoft.com/office/drawing/2014/main" val="3975711652"/>
                  </a:ext>
                </a:extLst>
              </a:tr>
              <a:tr h="786384">
                <a:tc vMerge="1">
                  <a:txBody>
                    <a:bodyPr/>
                    <a:lstStyle/>
                    <a:p>
                      <a:endParaRPr lang="en-US"/>
                    </a:p>
                  </a:txBody>
                  <a:tcPr/>
                </a:tc>
                <a:tc>
                  <a:txBody>
                    <a:bodyPr/>
                    <a:lstStyle/>
                    <a:p>
                      <a:pPr marL="342900" marR="0" lvl="1" indent="-228600" algn="just">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Register of Spoiled Ballots, if any</a:t>
                      </a:r>
                    </a:p>
                    <a:p>
                      <a:pPr marL="342900" marR="0" lvl="1" indent="-228600" algn="just">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Spoiled ballots, if any</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342900" marR="0" lvl="0" indent="-228600" algn="just">
                        <a:lnSpc>
                          <a:spcPct val="107000"/>
                        </a:lnSpc>
                        <a:spcBef>
                          <a:spcPts val="0"/>
                        </a:spcBef>
                        <a:spcAft>
                          <a:spcPts val="0"/>
                        </a:spcAft>
                        <a:buFont typeface="Symbol" panose="05050102010706020507" pitchFamily="18" charset="2"/>
                        <a:buChar char=""/>
                        <a:tabLst>
                          <a:tab pos="2686050" algn="l"/>
                        </a:tabLst>
                      </a:pPr>
                      <a:r>
                        <a:rPr lang="en-US" sz="1600" dirty="0">
                          <a:effectLst/>
                          <a:latin typeface="Calibri" panose="020F0502020204030204" pitchFamily="34" charset="0"/>
                          <a:ea typeface="Calibri" panose="020F0502020204030204" pitchFamily="34" charset="0"/>
                          <a:cs typeface="Calibri" panose="020F0502020204030204" pitchFamily="34" charset="0"/>
                        </a:rPr>
                        <a:t>Electronic media</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4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effectLst/>
                          <a:latin typeface="Calibri" panose="020F0502020204030204" pitchFamily="34" charset="0"/>
                          <a:ea typeface="Calibri" panose="020F0502020204030204" pitchFamily="34" charset="0"/>
                          <a:cs typeface="Times New Roman" panose="02020603050405020304" pitchFamily="18" charset="0"/>
                        </a:rPr>
                        <a:t>Results tape, if applicable</a:t>
                      </a:r>
                    </a:p>
                    <a:p>
                      <a:pPr marL="342900" marR="0" lvl="1" indent="-228600" algn="just">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Register of Official Ballots/Ballot and Seal Certificate, if applicable</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20542270"/>
                  </a:ext>
                </a:extLst>
              </a:tr>
              <a:tr h="420624">
                <a:tc vMerge="1">
                  <a:txBody>
                    <a:bodyPr/>
                    <a:lstStyle/>
                    <a:p>
                      <a:pPr marL="71755" marR="71755"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0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BALLOT BOX NO. 3</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0000"/>
                        </a:lnSpc>
                        <a:spcBef>
                          <a:spcPts val="0"/>
                        </a:spcBef>
                        <a:spcAft>
                          <a:spcPts val="0"/>
                        </a:spcAft>
                      </a:pPr>
                      <a:r>
                        <a:rPr lang="en-US" sz="1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(optical/digital scan or emergency paper ballots for accessible equipment, if any)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BALLOT BOX NO. 4</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extLst>
                  <a:ext uri="{0D108BD9-81ED-4DB2-BD59-A6C34878D82A}">
                    <a16:rowId xmlns:a16="http://schemas.microsoft.com/office/drawing/2014/main" val="4265678984"/>
                  </a:ext>
                </a:extLst>
              </a:tr>
              <a:tr h="1510484">
                <a:tc vMerge="1">
                  <a:txBody>
                    <a:bodyPr/>
                    <a:lstStyle/>
                    <a:p>
                      <a:pPr marL="71755" marR="71755"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342900" marR="0" lvl="0" indent="-228600" algn="l">
                        <a:lnSpc>
                          <a:spcPct val="107000"/>
                        </a:lnSpc>
                        <a:spcBef>
                          <a:spcPts val="0"/>
                        </a:spcBef>
                        <a:spcAft>
                          <a:spcPts val="0"/>
                        </a:spcAft>
                        <a:buFont typeface="Symbol" panose="05050102010706020507" pitchFamily="18" charset="2"/>
                        <a:buChar char=""/>
                        <a:tabLst>
                          <a:tab pos="2628900" algn="l"/>
                        </a:tabLst>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Voted </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ballots	 </a:t>
                      </a:r>
                    </a:p>
                    <a:p>
                      <a:pPr marL="342900" marR="0" lvl="0" indent="-228600" algn="l">
                        <a:lnSpc>
                          <a:spcPct val="107000"/>
                        </a:lnSpc>
                        <a:spcBef>
                          <a:spcPts val="0"/>
                        </a:spcBef>
                        <a:spcAft>
                          <a:spcPts val="0"/>
                        </a:spcAft>
                        <a:buFont typeface="Symbol" panose="05050102010706020507" pitchFamily="18" charset="2"/>
                        <a:buChar char=""/>
                        <a:tabLst>
                          <a:tab pos="2628900" algn="l"/>
                        </a:tabLs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 copy of the Poll List or Combination Form</a:t>
                      </a:r>
                    </a:p>
                    <a:p>
                      <a:pPr marL="342900" marR="0" lvl="0" indent="-228600" algn="l">
                        <a:lnSpc>
                          <a:spcPct val="107000"/>
                        </a:lnSpc>
                        <a:spcBef>
                          <a:spcPts val="0"/>
                        </a:spcBef>
                        <a:spcAft>
                          <a:spcPts val="0"/>
                        </a:spcAft>
                        <a:buFont typeface="Symbol" panose="05050102010706020507" pitchFamily="18" charset="2"/>
                        <a:buChar char=""/>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Original of the Register of Official </a:t>
                      </a: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Ballots/ Ballot and Seal Certificate</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Memory card/other electronic data storage medium</a:t>
                      </a:r>
                    </a:p>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Results tape, if any</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3086100" algn="l"/>
                        </a:tabLst>
                        <a:defRP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Printout of results tape(s), if        </a:t>
                      </a:r>
                      <a:r>
                        <a:rPr lang="en-US" sz="14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Unused ballots, if any</a:t>
                      </a:r>
                      <a:r>
                        <a:rPr lang="en-US" sz="1600"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1" indent="0" algn="l">
                        <a:lnSpc>
                          <a:spcPct val="107000"/>
                        </a:lnSpc>
                        <a:spcBef>
                          <a:spcPts val="0"/>
                        </a:spcBef>
                        <a:spcAft>
                          <a:spcPts val="0"/>
                        </a:spcAft>
                        <a:buFont typeface="Symbol" panose="05050102010706020507" pitchFamily="18" charset="2"/>
                        <a:buNone/>
                        <a:tabLst/>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instructed by general custodian</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Original of the Register of Official Ballots</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Envelope for Spoiled Ballots, if any</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Defectively-printed ballots, if any</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Envelope for Requests and Cancelled Ballots</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771229525"/>
                  </a:ext>
                </a:extLst>
              </a:tr>
            </a:tbl>
          </a:graphicData>
        </a:graphic>
      </p:graphicFrame>
      <p:sp>
        <p:nvSpPr>
          <p:cNvPr id="6" name="Slide Number Placeholder 3">
            <a:extLst>
              <a:ext uri="{FF2B5EF4-FFF2-40B4-BE49-F238E27FC236}">
                <a16:creationId xmlns:a16="http://schemas.microsoft.com/office/drawing/2014/main" id="{4300BFEF-6360-4C4D-9534-072A6FF640B8}"/>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9.1E</a:t>
            </a:r>
          </a:p>
        </p:txBody>
      </p:sp>
      <p:sp>
        <p:nvSpPr>
          <p:cNvPr id="7" name="Slide Number Placeholder 3">
            <a:extLst>
              <a:ext uri="{FF2B5EF4-FFF2-40B4-BE49-F238E27FC236}">
                <a16:creationId xmlns:a16="http://schemas.microsoft.com/office/drawing/2014/main" id="{96ADE8AF-7166-4485-AA4A-ED07B14307C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01096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18" name="Picture 117">
            <a:extLst>
              <a:ext uri="{FF2B5EF4-FFF2-40B4-BE49-F238E27FC236}">
                <a16:creationId xmlns:a16="http://schemas.microsoft.com/office/drawing/2014/main" id="{F592C78D-9582-ED72-2F5A-48D41EB3B534}"/>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5879" r="36115"/>
          <a:stretch/>
        </p:blipFill>
        <p:spPr bwMode="auto">
          <a:xfrm>
            <a:off x="8998815" y="2406392"/>
            <a:ext cx="2707295" cy="3188553"/>
          </a:xfrm>
          <a:prstGeom prst="rect">
            <a:avLst/>
          </a:prstGeom>
          <a:noFill/>
          <a:ln>
            <a:solidFill>
              <a:schemeClr val="tx1"/>
            </a:solidFill>
          </a:ln>
          <a:effectLst>
            <a:outerShdw blurRad="50800" dist="38100" dir="2700000" algn="tl" rotWithShape="0">
              <a:prstClr val="black">
                <a:alpha val="40000"/>
              </a:prstClr>
            </a:outerShdw>
          </a:effectLst>
          <a:extLst>
            <a:ext uri="{53640926-AAD7-44D8-BBD7-CCE9431645EC}">
              <a14:shadowObscured xmlns:a14="http://schemas.microsoft.com/office/drawing/2010/main"/>
            </a:ext>
          </a:extLst>
        </p:spPr>
      </p:pic>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a:t>
            </a:fld>
            <a:endParaRPr lang="en-US" dirty="0">
              <a:solidFill>
                <a:schemeClr val="tx1"/>
              </a:solidFill>
              <a:latin typeface="Calibri" panose="020F0502020204030204"/>
            </a:endParaRPr>
          </a:p>
        </p:txBody>
      </p:sp>
      <p:sp>
        <p:nvSpPr>
          <p:cNvPr id="151" name="Title 3">
            <a:extLst>
              <a:ext uri="{FF2B5EF4-FFF2-40B4-BE49-F238E27FC236}">
                <a16:creationId xmlns:a16="http://schemas.microsoft.com/office/drawing/2014/main" id="{AE6B1EDC-0BBD-49F2-9328-F759E37BBC78}"/>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a:t>
            </a:r>
            <a:endParaRPr lang="en-US" dirty="0"/>
          </a:p>
        </p:txBody>
      </p:sp>
      <p:sp>
        <p:nvSpPr>
          <p:cNvPr id="142" name="Content Placeholder 2">
            <a:extLst>
              <a:ext uri="{FF2B5EF4-FFF2-40B4-BE49-F238E27FC236}">
                <a16:creationId xmlns:a16="http://schemas.microsoft.com/office/drawing/2014/main" id="{CD945D72-AC64-4526-8233-13A7243C3E87}"/>
              </a:ext>
            </a:extLst>
          </p:cNvPr>
          <p:cNvSpPr txBox="1">
            <a:spLocks/>
          </p:cNvSpPr>
          <p:nvPr/>
        </p:nvSpPr>
        <p:spPr>
          <a:xfrm>
            <a:off x="817760" y="2865779"/>
            <a:ext cx="973873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Final Voters of the Day</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Near closing time, check any hallways or surrounding areas                                                                          for voters looking to vote.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Once polls close, if voters are waiting to enter the polling                                                                           place, the presiding judge must direct them to enter the                                                                       polling place, if possible.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entry to the polling place is not possible, the presiding                                                judge may distribute numbered identification cards to the                                            waiting voters and allow entry only to those possessing a numbered card. </a:t>
            </a:r>
          </a:p>
        </p:txBody>
      </p:sp>
    </p:spTree>
    <p:extLst>
      <p:ext uri="{BB962C8B-B14F-4D97-AF65-F5344CB8AC3E}">
        <p14:creationId xmlns:p14="http://schemas.microsoft.com/office/powerpoint/2010/main" val="877135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1005267267"/>
              </p:ext>
            </p:extLst>
          </p:nvPr>
        </p:nvGraphicFramePr>
        <p:xfrm>
          <a:off x="3242651" y="3388183"/>
          <a:ext cx="5706698" cy="3174066"/>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tblGrid>
              <a:tr h="486582">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algn="ctr"/>
                      <a:r>
                        <a:rPr lang="en-US" sz="1600" b="1" kern="1200" dirty="0">
                          <a:solidFill>
                            <a:schemeClr val="bg1"/>
                          </a:solidFill>
                          <a:effectLst/>
                          <a:latin typeface="+mn-lt"/>
                          <a:ea typeface="+mn-ea"/>
                          <a:cs typeface="+mn-cs"/>
                        </a:rPr>
                        <a:t>SECURED CONTAINER USED FOR THE DEPOSIT </a:t>
                      </a:r>
                    </a:p>
                    <a:p>
                      <a:pPr algn="ctr"/>
                      <a:r>
                        <a:rPr lang="en-US" sz="1600" b="1" kern="1200" dirty="0">
                          <a:solidFill>
                            <a:schemeClr val="bg1"/>
                          </a:solidFill>
                          <a:effectLst/>
                          <a:latin typeface="+mn-lt"/>
                          <a:ea typeface="+mn-ea"/>
                          <a:cs typeface="+mn-cs"/>
                        </a:rPr>
                        <a:t>OF VOTED PROVISIONAL BALLOTS</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extLst>
                  <a:ext uri="{0D108BD9-81ED-4DB2-BD59-A6C34878D82A}">
                    <a16:rowId xmlns:a16="http://schemas.microsoft.com/office/drawing/2014/main" val="3975711652"/>
                  </a:ext>
                </a:extLst>
              </a:tr>
              <a:tr h="2686386">
                <a:tc vMerge="1">
                  <a:txBody>
                    <a:bodyPr/>
                    <a:lstStyle/>
                    <a:p>
                      <a:endParaRPr lang="en-US"/>
                    </a:p>
                  </a:txBody>
                  <a:tcPr/>
                </a:tc>
                <a:tc>
                  <a:txBody>
                    <a:bodyPr/>
                    <a:lstStyle/>
                    <a:p>
                      <a:pPr marL="342900" lvl="0" indent="-228600">
                        <a:buFont typeface="Arial" panose="020B0604020202020204" pitchFamily="34" charset="0"/>
                        <a:buChar char="•"/>
                      </a:pPr>
                      <a:r>
                        <a:rPr lang="en-US" sz="1600" kern="1200" dirty="0">
                          <a:solidFill>
                            <a:schemeClr val="tx1"/>
                          </a:solidFill>
                          <a:effectLst/>
                          <a:latin typeface="+mn-lt"/>
                          <a:ea typeface="+mn-ea"/>
                          <a:cs typeface="+mn-cs"/>
                        </a:rPr>
                        <a:t>Voted Provisional Ballots sealed in Provisional Ballot Affidavit Envelopes </a:t>
                      </a:r>
                    </a:p>
                    <a:p>
                      <a:pPr marL="342900" indent="-228600">
                        <a:buFont typeface="Arial" panose="020B0604020202020204" pitchFamily="34" charset="0"/>
                        <a:buChar char="•"/>
                      </a:pPr>
                      <a:r>
                        <a:rPr lang="en-US" sz="1600" kern="1200" dirty="0">
                          <a:solidFill>
                            <a:schemeClr val="tx1"/>
                          </a:solidFill>
                          <a:effectLst/>
                          <a:latin typeface="+mn-lt"/>
                          <a:ea typeface="+mn-ea"/>
                          <a:cs typeface="+mn-cs"/>
                        </a:rPr>
                        <a:t>Original List of Provisional Voters</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7" name="Slide Number Placeholder 3">
            <a:extLst>
              <a:ext uri="{FF2B5EF4-FFF2-40B4-BE49-F238E27FC236}">
                <a16:creationId xmlns:a16="http://schemas.microsoft.com/office/drawing/2014/main" id="{53349096-8058-49F5-8B16-CE5473AB0BE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0" name="Slide Number Placeholder 3">
            <a:extLst>
              <a:ext uri="{FF2B5EF4-FFF2-40B4-BE49-F238E27FC236}">
                <a16:creationId xmlns:a16="http://schemas.microsoft.com/office/drawing/2014/main" id="{83FB6506-77B6-48DF-A499-9BE004320FFF}"/>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9.1E</a:t>
            </a:r>
          </a:p>
        </p:txBody>
      </p:sp>
    </p:spTree>
    <p:extLst>
      <p:ext uri="{BB962C8B-B14F-4D97-AF65-F5344CB8AC3E}">
        <p14:creationId xmlns:p14="http://schemas.microsoft.com/office/powerpoint/2010/main" val="3719353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7268965"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dirty="0">
                <a:hlinkClick r:id="rId2"/>
              </a:rPr>
              <a:t>Combined Ballot Register of Official Ballots and Ballot and Seal Certificate</a:t>
            </a:r>
            <a:r>
              <a:rPr lang="en-US" dirty="0"/>
              <a:t> (Form 7-26)</a:t>
            </a:r>
          </a:p>
          <a:p>
            <a:pPr>
              <a:lnSpc>
                <a:spcPct val="107000"/>
              </a:lnSpc>
              <a:spcBef>
                <a:spcPts val="0"/>
              </a:spcBef>
            </a:pPr>
            <a:r>
              <a:rPr lang="en-US" dirty="0"/>
              <a:t>To account for all ballots received by election judges.</a:t>
            </a:r>
          </a:p>
        </p:txBody>
      </p:sp>
      <p:pic>
        <p:nvPicPr>
          <p:cNvPr id="16" name="Picture 15">
            <a:extLst>
              <a:ext uri="{FF2B5EF4-FFF2-40B4-BE49-F238E27FC236}">
                <a16:creationId xmlns:a16="http://schemas.microsoft.com/office/drawing/2014/main" id="{79C578BF-0DEC-4099-8B7F-1909ECB254CC}"/>
              </a:ext>
            </a:extLst>
          </p:cNvPr>
          <p:cNvPicPr>
            <a:picLocks noChangeAspect="1"/>
          </p:cNvPicPr>
          <p:nvPr/>
        </p:nvPicPr>
        <p:blipFill>
          <a:blip r:embed="rId3"/>
          <a:stretch>
            <a:fillRect/>
          </a:stretch>
        </p:blipFill>
        <p:spPr>
          <a:xfrm>
            <a:off x="8371524" y="1951355"/>
            <a:ext cx="2878891" cy="4694888"/>
          </a:xfrm>
          <a:prstGeom prst="rect">
            <a:avLst/>
          </a:prstGeom>
        </p:spPr>
      </p:pic>
      <p:sp>
        <p:nvSpPr>
          <p:cNvPr id="17" name="Slide Number Placeholder 3">
            <a:extLst>
              <a:ext uri="{FF2B5EF4-FFF2-40B4-BE49-F238E27FC236}">
                <a16:creationId xmlns:a16="http://schemas.microsoft.com/office/drawing/2014/main" id="{B8341F25-9BBC-4465-ADCD-D4D86CBFC278}"/>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9.1E</a:t>
            </a:r>
          </a:p>
        </p:txBody>
      </p:sp>
      <p:sp>
        <p:nvSpPr>
          <p:cNvPr id="18" name="Slide Number Placeholder 3">
            <a:extLst>
              <a:ext uri="{FF2B5EF4-FFF2-40B4-BE49-F238E27FC236}">
                <a16:creationId xmlns:a16="http://schemas.microsoft.com/office/drawing/2014/main" id="{611E3263-1331-4ADC-A290-B7B72FF2165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5333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762761"/>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a:lnSpc>
                <a:spcPct val="107000"/>
              </a:lnSpc>
              <a:spcBef>
                <a:spcPts val="0"/>
              </a:spcBef>
            </a:pPr>
            <a:r>
              <a:rPr lang="en-US" dirty="0"/>
              <a:t>Follow instructions provided by the authority conducting the election.</a:t>
            </a:r>
          </a:p>
          <a:p>
            <a:pPr marL="914400" lvl="1" indent="-457200">
              <a:lnSpc>
                <a:spcPct val="107000"/>
              </a:lnSpc>
              <a:spcBef>
                <a:spcPts val="0"/>
              </a:spcBef>
              <a:buFont typeface="+mj-lt"/>
              <a:buAutoNum type="arabicPeriod"/>
            </a:pPr>
            <a:r>
              <a:rPr lang="en-US" dirty="0"/>
              <a:t>Remove all posted signs inside the polling place.</a:t>
            </a:r>
          </a:p>
          <a:p>
            <a:pPr marL="914400" lvl="1" indent="-457200">
              <a:lnSpc>
                <a:spcPct val="107000"/>
              </a:lnSpc>
              <a:spcBef>
                <a:spcPts val="0"/>
              </a:spcBef>
              <a:buFont typeface="+mj-lt"/>
              <a:buAutoNum type="arabicPeriod"/>
            </a:pPr>
            <a:r>
              <a:rPr lang="en-US" dirty="0"/>
              <a:t>Remove all posted signs outside the polling place, including directional signs near the road, curbside, and </a:t>
            </a:r>
            <a:r>
              <a:rPr lang="en-US" i="1" dirty="0"/>
              <a:t>party signs (in primary elections).</a:t>
            </a:r>
            <a:endParaRPr lang="en-US" dirty="0"/>
          </a:p>
          <a:p>
            <a:pPr lvl="2">
              <a:lnSpc>
                <a:spcPct val="107000"/>
              </a:lnSpc>
              <a:spcBef>
                <a:spcPts val="0"/>
              </a:spcBef>
            </a:pPr>
            <a:r>
              <a:rPr lang="en-US" dirty="0"/>
              <a:t>Refer to the </a:t>
            </a:r>
            <a:r>
              <a:rPr lang="en-US" u="sng" dirty="0">
                <a:hlinkClick r:id="rId2"/>
              </a:rPr>
              <a:t>Election Day – Opening the Polling Place Checklist</a:t>
            </a:r>
            <a:r>
              <a:rPr lang="en-US" dirty="0"/>
              <a:t> (Form 7-29) for a list of signs, if needed.</a:t>
            </a:r>
          </a:p>
          <a:p>
            <a:pPr marL="914400" lvl="1" indent="-457200">
              <a:lnSpc>
                <a:spcPct val="107000"/>
              </a:lnSpc>
              <a:spcBef>
                <a:spcPts val="0"/>
              </a:spcBef>
              <a:buFont typeface="+mj-lt"/>
              <a:buAutoNum type="arabicPeriod"/>
            </a:pPr>
            <a:r>
              <a:rPr lang="en-US" dirty="0"/>
              <a:t>Pick up and discard all trash and debris in the polling place. </a:t>
            </a:r>
          </a:p>
          <a:p>
            <a:pPr lvl="2">
              <a:lnSpc>
                <a:spcPct val="107000"/>
              </a:lnSpc>
              <a:spcBef>
                <a:spcPts val="0"/>
              </a:spcBef>
            </a:pPr>
            <a:r>
              <a:rPr lang="en-US" dirty="0"/>
              <a:t>Restore the room(s) to its original condition.</a:t>
            </a:r>
          </a:p>
        </p:txBody>
      </p:sp>
      <p:sp>
        <p:nvSpPr>
          <p:cNvPr id="7" name="Slide Number Placeholder 3">
            <a:extLst>
              <a:ext uri="{FF2B5EF4-FFF2-40B4-BE49-F238E27FC236}">
                <a16:creationId xmlns:a16="http://schemas.microsoft.com/office/drawing/2014/main" id="{718F67EB-010B-4EB5-A70D-B7BBC15D3ED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9.1F</a:t>
            </a:r>
          </a:p>
        </p:txBody>
      </p:sp>
      <p:sp>
        <p:nvSpPr>
          <p:cNvPr id="5" name="Slide Number Placeholder 3">
            <a:extLst>
              <a:ext uri="{FF2B5EF4-FFF2-40B4-BE49-F238E27FC236}">
                <a16:creationId xmlns:a16="http://schemas.microsoft.com/office/drawing/2014/main" id="{B26A90FE-3A6D-4E3D-91C1-D33B0F60E32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3868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55680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marL="914400" lvl="1" indent="-457200">
              <a:lnSpc>
                <a:spcPct val="107000"/>
              </a:lnSpc>
              <a:buFont typeface="+mj-lt"/>
              <a:buAutoNum type="arabicPeriod" startAt="4"/>
            </a:pPr>
            <a:r>
              <a:rPr lang="en-US" dirty="0"/>
              <a:t>If any equipment/supplies were delivered to the polling place by the authority conducting the election, make sure the items are accounted for, packed, and returned in the same manner in which they were delivered.</a:t>
            </a:r>
          </a:p>
          <a:p>
            <a:pPr lvl="2">
              <a:lnSpc>
                <a:spcPct val="107000"/>
              </a:lnSpc>
            </a:pPr>
            <a:r>
              <a:rPr lang="en-US" dirty="0"/>
              <a:t>Remove all tape from the electrical cords.</a:t>
            </a:r>
          </a:p>
          <a:p>
            <a:pPr marL="914400" lvl="1" indent="-457200">
              <a:lnSpc>
                <a:spcPct val="107000"/>
              </a:lnSpc>
              <a:buFont typeface="+mj-lt"/>
              <a:buAutoNum type="arabicPeriod" startAt="4"/>
            </a:pPr>
            <a:r>
              <a:rPr lang="en-US" dirty="0"/>
              <a:t>Close and seal any applicable supply cabinet, cage, or caddy.</a:t>
            </a:r>
          </a:p>
          <a:p>
            <a:pPr lvl="2">
              <a:lnSpc>
                <a:spcPct val="107000"/>
              </a:lnSpc>
            </a:pPr>
            <a:r>
              <a:rPr lang="en-US" dirty="0"/>
              <a:t>Document chain of custody.</a:t>
            </a:r>
          </a:p>
          <a:p>
            <a:pPr marL="914400" lvl="1" indent="-457200">
              <a:lnSpc>
                <a:spcPct val="107000"/>
              </a:lnSpc>
              <a:buFont typeface="+mj-lt"/>
              <a:buAutoNum type="arabicPeriod" startAt="4"/>
            </a:pPr>
            <a:r>
              <a:rPr lang="en-US" dirty="0"/>
              <a:t>Complete, organize, and sign all required paperwork.</a:t>
            </a:r>
          </a:p>
        </p:txBody>
      </p:sp>
      <p:sp>
        <p:nvSpPr>
          <p:cNvPr id="7" name="Slide Number Placeholder 3">
            <a:extLst>
              <a:ext uri="{FF2B5EF4-FFF2-40B4-BE49-F238E27FC236}">
                <a16:creationId xmlns:a16="http://schemas.microsoft.com/office/drawing/2014/main" id="{718F67EB-010B-4EB5-A70D-B7BBC15D3ED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9.1F</a:t>
            </a:r>
          </a:p>
        </p:txBody>
      </p:sp>
      <p:sp>
        <p:nvSpPr>
          <p:cNvPr id="5" name="Slide Number Placeholder 3">
            <a:extLst>
              <a:ext uri="{FF2B5EF4-FFF2-40B4-BE49-F238E27FC236}">
                <a16:creationId xmlns:a16="http://schemas.microsoft.com/office/drawing/2014/main" id="{372ECA25-7133-4061-90B4-05CE6A93D4B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8482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9519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lvl="2">
              <a:lnSpc>
                <a:spcPct val="107000"/>
              </a:lnSpc>
            </a:pPr>
            <a:r>
              <a:rPr lang="en-US" dirty="0"/>
              <a:t>Secure and log all ballot boxes. </a:t>
            </a:r>
          </a:p>
          <a:p>
            <a:pPr marL="914400" lvl="1" indent="-457200">
              <a:lnSpc>
                <a:spcPct val="107000"/>
              </a:lnSpc>
              <a:buFont typeface="+mj-lt"/>
              <a:buAutoNum type="arabicPeriod" startAt="7"/>
            </a:pPr>
            <a:r>
              <a:rPr lang="en-US" dirty="0"/>
              <a:t>Complete and sign the </a:t>
            </a:r>
            <a:r>
              <a:rPr lang="en-US" u="sng" dirty="0">
                <a:hlinkClick r:id="rId2"/>
              </a:rPr>
              <a:t>Statement of Compensation and Oaths</a:t>
            </a:r>
            <a:r>
              <a:rPr lang="en-US" dirty="0"/>
              <a:t> (Form 7-3) or other applicable timesheets for payroll purposes.</a:t>
            </a:r>
          </a:p>
          <a:p>
            <a:pPr marL="914400" lvl="1" indent="-457200">
              <a:lnSpc>
                <a:spcPct val="107000"/>
              </a:lnSpc>
              <a:buFont typeface="+mj-lt"/>
              <a:buAutoNum type="arabicPeriod" startAt="7"/>
            </a:pPr>
            <a:r>
              <a:rPr lang="en-US" dirty="0"/>
              <a:t>Do a final walk-through before leaving the polling place.</a:t>
            </a:r>
          </a:p>
          <a:p>
            <a:pPr lvl="2">
              <a:lnSpc>
                <a:spcPct val="107000"/>
              </a:lnSpc>
            </a:pPr>
            <a:r>
              <a:rPr lang="en-US" dirty="0"/>
              <a:t>Gather all applicable equipment and election records for transport to the election authority. </a:t>
            </a:r>
          </a:p>
          <a:p>
            <a:pPr marL="914400" lvl="1" indent="-457200">
              <a:lnSpc>
                <a:spcPct val="107000"/>
              </a:lnSpc>
              <a:buFont typeface="+mj-lt"/>
              <a:buAutoNum type="arabicPeriod" startAt="7"/>
            </a:pPr>
            <a:r>
              <a:rPr lang="en-US" dirty="0"/>
              <a:t>Secure the facility for the night, as instructed by the election authority or facility manager.</a:t>
            </a:r>
          </a:p>
        </p:txBody>
      </p:sp>
      <p:sp>
        <p:nvSpPr>
          <p:cNvPr id="7" name="Slide Number Placeholder 3">
            <a:extLst>
              <a:ext uri="{FF2B5EF4-FFF2-40B4-BE49-F238E27FC236}">
                <a16:creationId xmlns:a16="http://schemas.microsoft.com/office/drawing/2014/main" id="{718F67EB-010B-4EB5-A70D-B7BBC15D3ED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9.1F</a:t>
            </a:r>
          </a:p>
        </p:txBody>
      </p:sp>
      <p:sp>
        <p:nvSpPr>
          <p:cNvPr id="10" name="Slide Number Placeholder 3">
            <a:extLst>
              <a:ext uri="{FF2B5EF4-FFF2-40B4-BE49-F238E27FC236}">
                <a16:creationId xmlns:a16="http://schemas.microsoft.com/office/drawing/2014/main" id="{12BE901E-C760-439E-81A0-B95EC47718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0445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8237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marL="914400" lvl="1" indent="-457200">
              <a:lnSpc>
                <a:spcPct val="107000"/>
              </a:lnSpc>
              <a:buFont typeface="+mj-lt"/>
              <a:buAutoNum type="arabicPeriod" startAt="10"/>
            </a:pPr>
            <a:r>
              <a:rPr lang="en-US" dirty="0"/>
              <a:t>Return all applicable equipment and election records to the general custodian of election records. </a:t>
            </a:r>
          </a:p>
          <a:p>
            <a:pPr lvl="2">
              <a:lnSpc>
                <a:spcPct val="107000"/>
              </a:lnSpc>
            </a:pPr>
            <a:r>
              <a:rPr lang="en-US" dirty="0"/>
              <a:t>Two election officers must deliver the ballot box to the central counting station. </a:t>
            </a:r>
          </a:p>
          <a:p>
            <a:pPr lvl="2">
              <a:lnSpc>
                <a:spcPct val="107000"/>
              </a:lnSpc>
            </a:pPr>
            <a:r>
              <a:rPr lang="en-US" dirty="0"/>
              <a:t>Poll watchers may accompany election officers delivering election records. If delivery is made in a vehicle, it is sufficient to allow the watcher to follow in a different vehicle and to drive in such a manner that enables the watcher to keep the delivery vehicle in sight. </a:t>
            </a:r>
          </a:p>
        </p:txBody>
      </p:sp>
      <p:sp>
        <p:nvSpPr>
          <p:cNvPr id="7" name="Slide Number Placeholder 3">
            <a:extLst>
              <a:ext uri="{FF2B5EF4-FFF2-40B4-BE49-F238E27FC236}">
                <a16:creationId xmlns:a16="http://schemas.microsoft.com/office/drawing/2014/main" id="{718F67EB-010B-4EB5-A70D-B7BBC15D3ED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9.1F</a:t>
            </a:r>
          </a:p>
        </p:txBody>
      </p:sp>
      <p:sp>
        <p:nvSpPr>
          <p:cNvPr id="5" name="Slide Number Placeholder 3">
            <a:extLst>
              <a:ext uri="{FF2B5EF4-FFF2-40B4-BE49-F238E27FC236}">
                <a16:creationId xmlns:a16="http://schemas.microsoft.com/office/drawing/2014/main" id="{FF6C7193-2D05-4EF7-A427-9B91E1D1B7B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2982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CCS)</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41127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lvl="2">
              <a:lnSpc>
                <a:spcPct val="107000"/>
              </a:lnSpc>
            </a:pPr>
            <a:r>
              <a:rPr lang="en-US" dirty="0"/>
              <a:t>An election officer responsible for delivering election returns or voted ballots commits a Class B misdemeanor if he or she:</a:t>
            </a:r>
          </a:p>
          <a:p>
            <a:pPr lvl="3">
              <a:lnSpc>
                <a:spcPct val="107000"/>
              </a:lnSpc>
              <a:buFont typeface="Courier New" panose="02070309020205020404" pitchFamily="49" charset="0"/>
              <a:buChar char="o"/>
            </a:pPr>
            <a:r>
              <a:rPr lang="en-US" dirty="0"/>
              <a:t>Fails to make the delivery to the appropriate authority; </a:t>
            </a:r>
          </a:p>
          <a:p>
            <a:pPr lvl="3">
              <a:lnSpc>
                <a:spcPct val="107000"/>
              </a:lnSpc>
              <a:buFont typeface="Courier New" panose="02070309020205020404" pitchFamily="49" charset="0"/>
              <a:buChar char="o"/>
            </a:pPr>
            <a:r>
              <a:rPr lang="en-US" dirty="0"/>
              <a:t>Fails to make the delivery by the deadline prescribed by Section 66.053(c); or</a:t>
            </a:r>
          </a:p>
          <a:p>
            <a:pPr lvl="3">
              <a:lnSpc>
                <a:spcPct val="107000"/>
              </a:lnSpc>
              <a:buFont typeface="Courier New" panose="02070309020205020404" pitchFamily="49" charset="0"/>
              <a:buChar char="o"/>
            </a:pPr>
            <a:r>
              <a:rPr lang="en-US" dirty="0"/>
              <a:t>Fails to prevent another person from handling, in an unauthorized manner, the returns or voted ballots that the officer is responsible for delivering while they are in the officer’s custody. </a:t>
            </a:r>
          </a:p>
          <a:p>
            <a:pPr>
              <a:lnSpc>
                <a:spcPct val="107000"/>
              </a:lnSpc>
            </a:pPr>
            <a:endParaRPr lang="en-US" dirty="0"/>
          </a:p>
        </p:txBody>
      </p:sp>
      <p:sp>
        <p:nvSpPr>
          <p:cNvPr id="7" name="Slide Number Placeholder 3">
            <a:extLst>
              <a:ext uri="{FF2B5EF4-FFF2-40B4-BE49-F238E27FC236}">
                <a16:creationId xmlns:a16="http://schemas.microsoft.com/office/drawing/2014/main" id="{718F67EB-010B-4EB5-A70D-B7BBC15D3ED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9.1F</a:t>
            </a:r>
          </a:p>
        </p:txBody>
      </p:sp>
      <p:sp>
        <p:nvSpPr>
          <p:cNvPr id="5" name="Slide Number Placeholder 3">
            <a:extLst>
              <a:ext uri="{FF2B5EF4-FFF2-40B4-BE49-F238E27FC236}">
                <a16:creationId xmlns:a16="http://schemas.microsoft.com/office/drawing/2014/main" id="{388E4D62-31BC-40B2-AA32-40E44D34E6E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2065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1" y="5571208"/>
            <a:ext cx="12192000" cy="871538"/>
          </a:xfrm>
        </p:spPr>
        <p:txBody>
          <a:bodyPr anchor="t">
            <a:no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Election Day: Closing the Polls</a:t>
            </a:r>
            <a:b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br>
            <a:r>
              <a:rPr lang="en-US" sz="2000" dirty="0">
                <a:solidFill>
                  <a:schemeClr val="bg1"/>
                </a:solidFill>
                <a:latin typeface="Calibri" panose="020F0502020204030204" pitchFamily="34" charset="0"/>
                <a:ea typeface="Fira Sans Extra Condensed"/>
                <a:sym typeface="Fira Sans Extra Condensed"/>
              </a:rPr>
              <a:t>(Ballots Tabulated at Polling Place</a:t>
            </a:r>
            <a:r>
              <a:rPr lang="en-US" sz="2000" dirty="0">
                <a:solidFill>
                  <a:schemeClr val="bg1"/>
                </a:solidFill>
                <a:latin typeface="Calibri" panose="020F0502020204030204" pitchFamily="34" charset="0"/>
                <a:ea typeface="Fira Sans Extra Condensed"/>
                <a:cs typeface="Calibri" panose="020F0502020204030204" pitchFamily="34" charset="0"/>
                <a:sym typeface="Fira Sans Extra Condensed"/>
              </a:rPr>
              <a:t>)</a:t>
            </a:r>
          </a:p>
        </p:txBody>
      </p:sp>
      <p:sp>
        <p:nvSpPr>
          <p:cNvPr id="32" name="Google Shape;474;p18">
            <a:extLst>
              <a:ext uri="{FF2B5EF4-FFF2-40B4-BE49-F238E27FC236}">
                <a16:creationId xmlns:a16="http://schemas.microsoft.com/office/drawing/2014/main" id="{E762D7DC-FC26-4CC9-AA87-A1F6BE07CE47}"/>
              </a:ext>
            </a:extLst>
          </p:cNvPr>
          <p:cNvSpPr>
            <a:spLocks noChangeAspect="1"/>
          </p:cNvSpPr>
          <p:nvPr/>
        </p:nvSpPr>
        <p:spPr>
          <a:xfrm>
            <a:off x="8567239" y="1459627"/>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3" name="Google Shape;480;p18">
            <a:extLst>
              <a:ext uri="{FF2B5EF4-FFF2-40B4-BE49-F238E27FC236}">
                <a16:creationId xmlns:a16="http://schemas.microsoft.com/office/drawing/2014/main" id="{0E07CDFF-9561-41ED-9981-C92358FE7B2A}"/>
              </a:ext>
            </a:extLst>
          </p:cNvPr>
          <p:cNvSpPr>
            <a:spLocks noChangeAspect="1"/>
          </p:cNvSpPr>
          <p:nvPr/>
        </p:nvSpPr>
        <p:spPr>
          <a:xfrm>
            <a:off x="10073423" y="1459629"/>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34" name="Google Shape;484;p18">
            <a:extLst>
              <a:ext uri="{FF2B5EF4-FFF2-40B4-BE49-F238E27FC236}">
                <a16:creationId xmlns:a16="http://schemas.microsoft.com/office/drawing/2014/main" id="{2A01D752-24B6-4FCD-A355-BAE784F774FF}"/>
              </a:ext>
            </a:extLst>
          </p:cNvPr>
          <p:cNvSpPr txBox="1">
            <a:spLocks noChangeAspect="1"/>
          </p:cNvSpPr>
          <p:nvPr/>
        </p:nvSpPr>
        <p:spPr>
          <a:xfrm>
            <a:off x="10070618" y="2831127"/>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DRE Voting Machines</a:t>
            </a:r>
          </a:p>
        </p:txBody>
      </p:sp>
      <p:sp>
        <p:nvSpPr>
          <p:cNvPr id="35" name="Google Shape;485;p18">
            <a:extLst>
              <a:ext uri="{FF2B5EF4-FFF2-40B4-BE49-F238E27FC236}">
                <a16:creationId xmlns:a16="http://schemas.microsoft.com/office/drawing/2014/main" id="{2DFF6A3B-9697-4A47-9609-F790F8F1A9E9}"/>
              </a:ext>
            </a:extLst>
          </p:cNvPr>
          <p:cNvSpPr txBox="1">
            <a:spLocks noChangeAspect="1"/>
          </p:cNvSpPr>
          <p:nvPr/>
        </p:nvSpPr>
        <p:spPr>
          <a:xfrm>
            <a:off x="10070618" y="2062221"/>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B</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24" name="Google Shape;474;p18">
            <a:extLst>
              <a:ext uri="{FF2B5EF4-FFF2-40B4-BE49-F238E27FC236}">
                <a16:creationId xmlns:a16="http://schemas.microsoft.com/office/drawing/2014/main" id="{F558442C-B68C-4524-BDCF-0FB3D102D5FA}"/>
              </a:ext>
            </a:extLst>
          </p:cNvPr>
          <p:cNvSpPr>
            <a:spLocks noChangeAspect="1"/>
          </p:cNvSpPr>
          <p:nvPr/>
        </p:nvSpPr>
        <p:spPr>
          <a:xfrm>
            <a:off x="6690044" y="1464286"/>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5" name="Google Shape;480;p18">
            <a:extLst>
              <a:ext uri="{FF2B5EF4-FFF2-40B4-BE49-F238E27FC236}">
                <a16:creationId xmlns:a16="http://schemas.microsoft.com/office/drawing/2014/main" id="{F7EB268F-A198-445F-BE5A-4201E77876C0}"/>
              </a:ext>
            </a:extLst>
          </p:cNvPr>
          <p:cNvSpPr>
            <a:spLocks noChangeAspect="1"/>
          </p:cNvSpPr>
          <p:nvPr/>
        </p:nvSpPr>
        <p:spPr>
          <a:xfrm>
            <a:off x="8196228" y="1464288"/>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26" name="Google Shape;484;p18">
            <a:extLst>
              <a:ext uri="{FF2B5EF4-FFF2-40B4-BE49-F238E27FC236}">
                <a16:creationId xmlns:a16="http://schemas.microsoft.com/office/drawing/2014/main" id="{473518D2-8CF9-4ADE-97DE-74C254D18438}"/>
              </a:ext>
            </a:extLst>
          </p:cNvPr>
          <p:cNvSpPr txBox="1">
            <a:spLocks noChangeAspect="1"/>
          </p:cNvSpPr>
          <p:nvPr/>
        </p:nvSpPr>
        <p:spPr>
          <a:xfrm>
            <a:off x="8193423" y="2835786"/>
            <a:ext cx="1429867"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Voting Systems</a:t>
            </a:r>
          </a:p>
        </p:txBody>
      </p:sp>
      <p:sp>
        <p:nvSpPr>
          <p:cNvPr id="27" name="Google Shape;485;p18">
            <a:extLst>
              <a:ext uri="{FF2B5EF4-FFF2-40B4-BE49-F238E27FC236}">
                <a16:creationId xmlns:a16="http://schemas.microsoft.com/office/drawing/2014/main" id="{0B0D2040-5CDA-4F66-85FA-B0A319B34303}"/>
              </a:ext>
            </a:extLst>
          </p:cNvPr>
          <p:cNvSpPr txBox="1">
            <a:spLocks noChangeAspect="1"/>
          </p:cNvSpPr>
          <p:nvPr/>
        </p:nvSpPr>
        <p:spPr>
          <a:xfrm>
            <a:off x="8193423" y="2066880"/>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Appendix A</a:t>
            </a:r>
            <a:endParaRPr kumimoji="0"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4" name="Google Shape;474;p18">
            <a:extLst>
              <a:ext uri="{FF2B5EF4-FFF2-40B4-BE49-F238E27FC236}">
                <a16:creationId xmlns:a16="http://schemas.microsoft.com/office/drawing/2014/main" id="{FD3862CA-DBEA-4586-B56E-77F634982B59}"/>
              </a:ext>
            </a:extLst>
          </p:cNvPr>
          <p:cNvSpPr>
            <a:spLocks noChangeAspect="1"/>
          </p:cNvSpPr>
          <p:nvPr/>
        </p:nvSpPr>
        <p:spPr>
          <a:xfrm>
            <a:off x="4807176" y="1468943"/>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5" name="Google Shape;480;p18">
            <a:extLst>
              <a:ext uri="{FF2B5EF4-FFF2-40B4-BE49-F238E27FC236}">
                <a16:creationId xmlns:a16="http://schemas.microsoft.com/office/drawing/2014/main" id="{36708209-1285-45CF-81E5-8E33D6EF2F4D}"/>
              </a:ext>
            </a:extLst>
          </p:cNvPr>
          <p:cNvSpPr>
            <a:spLocks noChangeAspect="1"/>
          </p:cNvSpPr>
          <p:nvPr/>
        </p:nvSpPr>
        <p:spPr>
          <a:xfrm>
            <a:off x="6313360" y="1468945"/>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46" name="Google Shape;484;p18">
            <a:extLst>
              <a:ext uri="{FF2B5EF4-FFF2-40B4-BE49-F238E27FC236}">
                <a16:creationId xmlns:a16="http://schemas.microsoft.com/office/drawing/2014/main" id="{DF1BD175-DEC2-4643-9201-DE2BDE44EF05}"/>
              </a:ext>
            </a:extLst>
          </p:cNvPr>
          <p:cNvSpPr txBox="1">
            <a:spLocks noChangeAspect="1"/>
          </p:cNvSpPr>
          <p:nvPr/>
        </p:nvSpPr>
        <p:spPr>
          <a:xfrm>
            <a:off x="6310555" y="2840443"/>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Are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Hand-Counted)</a:t>
            </a:r>
          </a:p>
        </p:txBody>
      </p:sp>
      <p:sp>
        <p:nvSpPr>
          <p:cNvPr id="47" name="Google Shape;485;p18">
            <a:extLst>
              <a:ext uri="{FF2B5EF4-FFF2-40B4-BE49-F238E27FC236}">
                <a16:creationId xmlns:a16="http://schemas.microsoft.com/office/drawing/2014/main" id="{9D618EEC-D17D-4C61-B026-1514C3F79E92}"/>
              </a:ext>
            </a:extLst>
          </p:cNvPr>
          <p:cNvSpPr txBox="1">
            <a:spLocks noChangeAspect="1"/>
          </p:cNvSpPr>
          <p:nvPr/>
        </p:nvSpPr>
        <p:spPr>
          <a:xfrm>
            <a:off x="6310555" y="2071537"/>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11</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49" name="Google Shape;474;p18">
            <a:extLst>
              <a:ext uri="{FF2B5EF4-FFF2-40B4-BE49-F238E27FC236}">
                <a16:creationId xmlns:a16="http://schemas.microsoft.com/office/drawing/2014/main" id="{C85C9B2A-A682-4EA5-8123-7704EB14CFD5}"/>
              </a:ext>
            </a:extLst>
          </p:cNvPr>
          <p:cNvSpPr>
            <a:spLocks noChangeAspect="1"/>
          </p:cNvSpPr>
          <p:nvPr/>
        </p:nvSpPr>
        <p:spPr>
          <a:xfrm>
            <a:off x="2932837" y="1473598"/>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0" name="Google Shape;480;p18">
            <a:extLst>
              <a:ext uri="{FF2B5EF4-FFF2-40B4-BE49-F238E27FC236}">
                <a16:creationId xmlns:a16="http://schemas.microsoft.com/office/drawing/2014/main" id="{C73A4426-499E-4C55-92AE-820C04CFAD9F}"/>
              </a:ext>
            </a:extLst>
          </p:cNvPr>
          <p:cNvSpPr>
            <a:spLocks noChangeAspect="1"/>
          </p:cNvSpPr>
          <p:nvPr/>
        </p:nvSpPr>
        <p:spPr>
          <a:xfrm>
            <a:off x="4430554" y="1473600"/>
            <a:ext cx="1432673" cy="3942919"/>
          </a:xfrm>
          <a:prstGeom prst="rect">
            <a:avLst/>
          </a:prstGeom>
          <a:solidFill>
            <a:schemeClr val="bg1"/>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1" name="Google Shape;474;p18">
            <a:extLst>
              <a:ext uri="{FF2B5EF4-FFF2-40B4-BE49-F238E27FC236}">
                <a16:creationId xmlns:a16="http://schemas.microsoft.com/office/drawing/2014/main" id="{39CBC596-F794-4F8C-9802-DC56783B69A7}"/>
              </a:ext>
            </a:extLst>
          </p:cNvPr>
          <p:cNvSpPr>
            <a:spLocks noChangeAspect="1"/>
          </p:cNvSpPr>
          <p:nvPr/>
        </p:nvSpPr>
        <p:spPr>
          <a:xfrm>
            <a:off x="1063013" y="1478253"/>
            <a:ext cx="2556562" cy="3942919"/>
          </a:xfrm>
          <a:prstGeom prst="parallelogram">
            <a:avLst>
              <a:gd name="adj" fmla="val 58624"/>
            </a:avLst>
          </a:prstGeom>
          <a:solidFill>
            <a:srgbClr val="DCD8D9"/>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56" name="Google Shape;484;p18">
            <a:extLst>
              <a:ext uri="{FF2B5EF4-FFF2-40B4-BE49-F238E27FC236}">
                <a16:creationId xmlns:a16="http://schemas.microsoft.com/office/drawing/2014/main" id="{3A260740-854D-44EA-975C-8F161A925134}"/>
              </a:ext>
            </a:extLst>
          </p:cNvPr>
          <p:cNvSpPr txBox="1">
            <a:spLocks noChangeAspect="1"/>
          </p:cNvSpPr>
          <p:nvPr/>
        </p:nvSpPr>
        <p:spPr>
          <a:xfrm>
            <a:off x="4427749" y="2845098"/>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Polling Place)</a:t>
            </a:r>
          </a:p>
        </p:txBody>
      </p:sp>
      <p:sp>
        <p:nvSpPr>
          <p:cNvPr id="57" name="Google Shape;485;p18">
            <a:extLst>
              <a:ext uri="{FF2B5EF4-FFF2-40B4-BE49-F238E27FC236}">
                <a16:creationId xmlns:a16="http://schemas.microsoft.com/office/drawing/2014/main" id="{A322EB35-37B8-4FC8-9EFC-C04A2EC55DF0}"/>
              </a:ext>
            </a:extLst>
          </p:cNvPr>
          <p:cNvSpPr txBox="1">
            <a:spLocks noChangeAspect="1"/>
          </p:cNvSpPr>
          <p:nvPr/>
        </p:nvSpPr>
        <p:spPr>
          <a:xfrm>
            <a:off x="4427749" y="207619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10</a:t>
            </a:r>
            <a:endParaRPr kumimoji="0" sz="4000" b="1" i="0" u="none" strike="noStrike" kern="1200" cap="none" spc="0" normalizeH="0" baseline="0" noProof="0" dirty="0">
              <a:ln>
                <a:noFill/>
              </a:ln>
              <a:solidFill>
                <a:srgbClr val="113575"/>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6" name="Google Shape;480;p18">
            <a:extLst>
              <a:ext uri="{FF2B5EF4-FFF2-40B4-BE49-F238E27FC236}">
                <a16:creationId xmlns:a16="http://schemas.microsoft.com/office/drawing/2014/main" id="{CD1ED8E9-39E9-4ABD-9235-E84A14410DF9}"/>
              </a:ext>
            </a:extLst>
          </p:cNvPr>
          <p:cNvSpPr>
            <a:spLocks noChangeAspect="1"/>
          </p:cNvSpPr>
          <p:nvPr/>
        </p:nvSpPr>
        <p:spPr>
          <a:xfrm>
            <a:off x="685905" y="1478251"/>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7" name="Google Shape;485;p18">
            <a:extLst>
              <a:ext uri="{FF2B5EF4-FFF2-40B4-BE49-F238E27FC236}">
                <a16:creationId xmlns:a16="http://schemas.microsoft.com/office/drawing/2014/main" id="{F1A2987C-FBB0-4B72-8A1B-2571D6EE0B00}"/>
              </a:ext>
            </a:extLst>
          </p:cNvPr>
          <p:cNvSpPr txBox="1">
            <a:spLocks noChangeAspect="1"/>
          </p:cNvSpPr>
          <p:nvPr/>
        </p:nvSpPr>
        <p:spPr>
          <a:xfrm>
            <a:off x="688100" y="2076192"/>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8</a:t>
            </a:r>
            <a:endParaRPr kumimoji="0"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58" name="Google Shape;484;p18">
            <a:extLst>
              <a:ext uri="{FF2B5EF4-FFF2-40B4-BE49-F238E27FC236}">
                <a16:creationId xmlns:a16="http://schemas.microsoft.com/office/drawing/2014/main" id="{122E8BB7-7513-492E-9A90-D8F882279DFF}"/>
              </a:ext>
            </a:extLst>
          </p:cNvPr>
          <p:cNvSpPr txBox="1">
            <a:spLocks noChangeAspect="1"/>
          </p:cNvSpPr>
          <p:nvPr/>
        </p:nvSpPr>
        <p:spPr>
          <a:xfrm>
            <a:off x="694796" y="2831126"/>
            <a:ext cx="14083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Early Voting: Suspending and Closing the Polls </a:t>
            </a:r>
          </a:p>
        </p:txBody>
      </p:sp>
      <p:sp>
        <p:nvSpPr>
          <p:cNvPr id="59" name="Google Shape;480;p18">
            <a:extLst>
              <a:ext uri="{FF2B5EF4-FFF2-40B4-BE49-F238E27FC236}">
                <a16:creationId xmlns:a16="http://schemas.microsoft.com/office/drawing/2014/main" id="{889B06FF-8C9C-435D-8342-42E78EA527E9}"/>
              </a:ext>
            </a:extLst>
          </p:cNvPr>
          <p:cNvSpPr>
            <a:spLocks noChangeAspect="1"/>
          </p:cNvSpPr>
          <p:nvPr/>
        </p:nvSpPr>
        <p:spPr>
          <a:xfrm>
            <a:off x="2560819" y="1473599"/>
            <a:ext cx="1432673" cy="3942919"/>
          </a:xfrm>
          <a:prstGeom prst="rect">
            <a:avLst/>
          </a:prstGeom>
          <a:solidFill>
            <a:srgbClr val="640000"/>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3244B"/>
              </a:solidFill>
              <a:effectLst/>
              <a:uLnTx/>
              <a:uFillTx/>
              <a:latin typeface="Calibri" panose="020F0502020204030204"/>
              <a:ea typeface="+mn-ea"/>
              <a:cs typeface="+mn-cs"/>
            </a:endParaRPr>
          </a:p>
        </p:txBody>
      </p:sp>
      <p:sp>
        <p:nvSpPr>
          <p:cNvPr id="60" name="Google Shape;485;p18">
            <a:extLst>
              <a:ext uri="{FF2B5EF4-FFF2-40B4-BE49-F238E27FC236}">
                <a16:creationId xmlns:a16="http://schemas.microsoft.com/office/drawing/2014/main" id="{E587B26B-6CEB-4321-853C-4120A922DF6B}"/>
              </a:ext>
            </a:extLst>
          </p:cNvPr>
          <p:cNvSpPr txBox="1">
            <a:spLocks noChangeAspect="1"/>
          </p:cNvSpPr>
          <p:nvPr/>
        </p:nvSpPr>
        <p:spPr>
          <a:xfrm>
            <a:off x="2553037" y="2076195"/>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rPr>
              <a:t>9</a:t>
            </a:r>
            <a:endParaRPr kumimoji="0" sz="40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sp>
        <p:nvSpPr>
          <p:cNvPr id="61" name="Google Shape;484;p18">
            <a:extLst>
              <a:ext uri="{FF2B5EF4-FFF2-40B4-BE49-F238E27FC236}">
                <a16:creationId xmlns:a16="http://schemas.microsoft.com/office/drawing/2014/main" id="{5BB4FC5E-2CC5-4B30-9A3E-CCB6DCE0342A}"/>
              </a:ext>
            </a:extLst>
          </p:cNvPr>
          <p:cNvSpPr txBox="1">
            <a:spLocks noChangeAspect="1"/>
          </p:cNvSpPr>
          <p:nvPr/>
        </p:nvSpPr>
        <p:spPr>
          <a:xfrm>
            <a:off x="2561708" y="2840445"/>
            <a:ext cx="1429867" cy="524275"/>
          </a:xfrm>
          <a:prstGeom prst="rect">
            <a:avLst/>
          </a:prstGeom>
          <a:noFill/>
          <a:ln>
            <a:noFill/>
          </a:ln>
        </p:spPr>
        <p:txBody>
          <a:bodyPr spcFirstLastPara="1" wrap="square" lIns="91425" tIns="91425" rIns="91425" bIns="91425" anchor="ctr" anchorCtr="0">
            <a:noAutofit/>
          </a:bodyPr>
          <a:lstStyle/>
          <a:p>
            <a:pPr lvl="0" algn="ctr">
              <a:defRPr/>
            </a:pPr>
            <a:r>
              <a:rPr lang="en-US" sz="14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Election Day: Closing the Polls </a:t>
            </a:r>
          </a:p>
          <a:p>
            <a:pPr lvl="0" algn="ctr">
              <a:defRPr/>
            </a:pPr>
            <a:r>
              <a:rPr lang="en-US" sz="1200" b="1" dirty="0">
                <a:solidFill>
                  <a:srgbClr val="FFFFFF"/>
                </a:solidFill>
                <a:latin typeface="Calibri" panose="020F0502020204030204" pitchFamily="34" charset="0"/>
                <a:ea typeface="Calibri" panose="020F0502020204030204" pitchFamily="34" charset="0"/>
                <a:cs typeface="Calibri" panose="020F0502020204030204" pitchFamily="34" charset="0"/>
                <a:sym typeface="Fira Sans Extra Condensed"/>
              </a:rPr>
              <a:t>(Ballots Tabulated at CCS)</a:t>
            </a:r>
            <a:endParaRPr kumimoji="0" sz="12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EA964013-5EB5-4DD8-A07A-33837869D273}"/>
              </a:ext>
            </a:extLst>
          </p:cNvPr>
          <p:cNvPicPr>
            <a:picLocks noChangeAspect="1"/>
          </p:cNvPicPr>
          <p:nvPr/>
        </p:nvPicPr>
        <p:blipFill>
          <a:blip r:embed="rId2">
            <a:duotone>
              <a:schemeClr val="bg2">
                <a:shade val="45000"/>
                <a:satMod val="135000"/>
              </a:schemeClr>
              <a:prstClr val="white"/>
            </a:duotone>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55168" y="4085735"/>
            <a:ext cx="1064657" cy="822960"/>
          </a:xfrm>
          <a:prstGeom prst="rect">
            <a:avLst/>
          </a:prstGeom>
          <a:noFill/>
          <a:ln>
            <a:noFill/>
          </a:ln>
          <a:extLst>
            <a:ext uri="{53640926-AAD7-44D8-BBD7-CCE9431645EC}">
              <a14:shadowObscured xmlns:a14="http://schemas.microsoft.com/office/drawing/2010/main"/>
            </a:ext>
          </a:extLst>
        </p:spPr>
      </p:pic>
      <p:pic>
        <p:nvPicPr>
          <p:cNvPr id="55" name="Picture 54">
            <a:extLst>
              <a:ext uri="{FF2B5EF4-FFF2-40B4-BE49-F238E27FC236}">
                <a16:creationId xmlns:a16="http://schemas.microsoft.com/office/drawing/2014/main" id="{8D3FC5DF-682A-4AAA-BA17-8A4F4E795AB9}"/>
              </a:ext>
            </a:extLst>
          </p:cNvPr>
          <p:cNvPicPr>
            <a:picLocks noChangeAspect="1"/>
          </p:cNvPicPr>
          <p:nvPr/>
        </p:nvPicPr>
        <p:blipFill>
          <a:blip r:embed="rId4">
            <a:duotone>
              <a:schemeClr val="bg2">
                <a:shade val="45000"/>
                <a:satMod val="135000"/>
              </a:schemeClr>
              <a:prstClr val="white"/>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8361913" y="4080094"/>
            <a:ext cx="1095630" cy="834241"/>
          </a:xfrm>
          <a:prstGeom prst="rect">
            <a:avLst/>
          </a:prstGeom>
          <a:noFill/>
          <a:ln>
            <a:noFill/>
          </a:ln>
          <a:extLst>
            <a:ext uri="{53640926-AAD7-44D8-BBD7-CCE9431645EC}">
              <a14:shadowObscured xmlns:a14="http://schemas.microsoft.com/office/drawing/2010/main"/>
            </a:ext>
          </a:extLst>
        </p:spPr>
      </p:pic>
      <p:grpSp>
        <p:nvGrpSpPr>
          <p:cNvPr id="84" name="Group 83">
            <a:extLst>
              <a:ext uri="{FF2B5EF4-FFF2-40B4-BE49-F238E27FC236}">
                <a16:creationId xmlns:a16="http://schemas.microsoft.com/office/drawing/2014/main" id="{95100C91-E599-4A3A-B315-F03958DF197F}"/>
              </a:ext>
            </a:extLst>
          </p:cNvPr>
          <p:cNvGrpSpPr/>
          <p:nvPr/>
        </p:nvGrpSpPr>
        <p:grpSpPr>
          <a:xfrm>
            <a:off x="2559649" y="4017438"/>
            <a:ext cx="1431800" cy="1169189"/>
            <a:chOff x="-172277" y="-57686"/>
            <a:chExt cx="1431800" cy="1169850"/>
          </a:xfrm>
        </p:grpSpPr>
        <p:pic>
          <p:nvPicPr>
            <p:cNvPr id="85" name="Picture 84">
              <a:extLst>
                <a:ext uri="{FF2B5EF4-FFF2-40B4-BE49-F238E27FC236}">
                  <a16:creationId xmlns:a16="http://schemas.microsoft.com/office/drawing/2014/main" id="{9DD1C28D-B723-4FD2-B48B-4AA531806089}"/>
                </a:ext>
              </a:extLst>
            </p:cNvPr>
            <p:cNvPicPr>
              <a:picLocks noChangeAspect="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86" name="Text Box 2">
              <a:extLst>
                <a:ext uri="{FF2B5EF4-FFF2-40B4-BE49-F238E27FC236}">
                  <a16:creationId xmlns:a16="http://schemas.microsoft.com/office/drawing/2014/main" id="{0E547592-4A64-497E-A7DE-5C6C650CF455}"/>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87" name="Group 86">
            <a:extLst>
              <a:ext uri="{FF2B5EF4-FFF2-40B4-BE49-F238E27FC236}">
                <a16:creationId xmlns:a16="http://schemas.microsoft.com/office/drawing/2014/main" id="{61968991-F18B-4DCC-A2C2-609A99C04B2F}"/>
              </a:ext>
            </a:extLst>
          </p:cNvPr>
          <p:cNvGrpSpPr/>
          <p:nvPr/>
        </p:nvGrpSpPr>
        <p:grpSpPr>
          <a:xfrm>
            <a:off x="4427946" y="4017438"/>
            <a:ext cx="1431800" cy="1169189"/>
            <a:chOff x="-172277" y="-57686"/>
            <a:chExt cx="1431800" cy="1169850"/>
          </a:xfrm>
        </p:grpSpPr>
        <p:pic>
          <p:nvPicPr>
            <p:cNvPr id="88" name="Picture 87">
              <a:extLst>
                <a:ext uri="{FF2B5EF4-FFF2-40B4-BE49-F238E27FC236}">
                  <a16:creationId xmlns:a16="http://schemas.microsoft.com/office/drawing/2014/main" id="{55A37B60-4C19-423A-A683-534FB77B6A6F}"/>
                </a:ext>
              </a:extLst>
            </p:cNvPr>
            <p:cNvPicPr>
              <a:picLocks noChangeAspect="1"/>
            </p:cNvPicPr>
            <p:nvPr/>
          </p:nvPicPr>
          <p:blipFill>
            <a:blip r:embed="rId8">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89" name="Text Box 2">
              <a:extLst>
                <a:ext uri="{FF2B5EF4-FFF2-40B4-BE49-F238E27FC236}">
                  <a16:creationId xmlns:a16="http://schemas.microsoft.com/office/drawing/2014/main" id="{7D80F818-6817-4EC2-889A-57E49415D531}"/>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0" name="Group 89">
            <a:extLst>
              <a:ext uri="{FF2B5EF4-FFF2-40B4-BE49-F238E27FC236}">
                <a16:creationId xmlns:a16="http://schemas.microsoft.com/office/drawing/2014/main" id="{4E066240-E5C3-49BD-B37D-DECEABDBAC60}"/>
              </a:ext>
            </a:extLst>
          </p:cNvPr>
          <p:cNvGrpSpPr/>
          <p:nvPr/>
        </p:nvGrpSpPr>
        <p:grpSpPr>
          <a:xfrm>
            <a:off x="6315500" y="4043888"/>
            <a:ext cx="1431800" cy="1169189"/>
            <a:chOff x="-172277" y="-57686"/>
            <a:chExt cx="1431800" cy="1169850"/>
          </a:xfrm>
        </p:grpSpPr>
        <p:pic>
          <p:nvPicPr>
            <p:cNvPr id="91" name="Picture 90">
              <a:extLst>
                <a:ext uri="{FF2B5EF4-FFF2-40B4-BE49-F238E27FC236}">
                  <a16:creationId xmlns:a16="http://schemas.microsoft.com/office/drawing/2014/main" id="{39179369-3719-4158-8987-997A2F4B563B}"/>
                </a:ext>
              </a:extLst>
            </p:cNvPr>
            <p:cNvPicPr>
              <a:picLocks noChangeAspect="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2" name="Text Box 2">
              <a:extLst>
                <a:ext uri="{FF2B5EF4-FFF2-40B4-BE49-F238E27FC236}">
                  <a16:creationId xmlns:a16="http://schemas.microsoft.com/office/drawing/2014/main" id="{D2A0CD52-A204-4A53-A2AD-D50FC61A01A3}"/>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ED</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93" name="Group 92">
            <a:extLst>
              <a:ext uri="{FF2B5EF4-FFF2-40B4-BE49-F238E27FC236}">
                <a16:creationId xmlns:a16="http://schemas.microsoft.com/office/drawing/2014/main" id="{E47178D0-A5F3-4888-8906-145E1D8F16AD}"/>
              </a:ext>
            </a:extLst>
          </p:cNvPr>
          <p:cNvGrpSpPr/>
          <p:nvPr/>
        </p:nvGrpSpPr>
        <p:grpSpPr>
          <a:xfrm>
            <a:off x="682625" y="4017438"/>
            <a:ext cx="1431800" cy="1169189"/>
            <a:chOff x="-172277" y="-57686"/>
            <a:chExt cx="1431800" cy="1169850"/>
          </a:xfrm>
        </p:grpSpPr>
        <p:pic>
          <p:nvPicPr>
            <p:cNvPr id="94" name="Picture 93">
              <a:extLst>
                <a:ext uri="{FF2B5EF4-FFF2-40B4-BE49-F238E27FC236}">
                  <a16:creationId xmlns:a16="http://schemas.microsoft.com/office/drawing/2014/main" id="{1B6957D6-D5C4-4A1D-A618-3C888D3D3954}"/>
                </a:ext>
              </a:extLst>
            </p:cNvPr>
            <p:cNvPicPr>
              <a:picLocks noChangeAspect="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bwMode="auto">
            <a:xfrm>
              <a:off x="102887" y="-57686"/>
              <a:ext cx="856759" cy="857243"/>
            </a:xfrm>
            <a:prstGeom prst="rect">
              <a:avLst/>
            </a:prstGeom>
            <a:noFill/>
            <a:ln>
              <a:noFill/>
            </a:ln>
            <a:extLst>
              <a:ext uri="{53640926-AAD7-44D8-BBD7-CCE9431645EC}">
                <a14:shadowObscured xmlns:a14="http://schemas.microsoft.com/office/drawing/2010/main"/>
              </a:ext>
            </a:extLst>
          </p:spPr>
        </p:pic>
        <p:sp>
          <p:nvSpPr>
            <p:cNvPr id="95" name="Text Box 2">
              <a:extLst>
                <a:ext uri="{FF2B5EF4-FFF2-40B4-BE49-F238E27FC236}">
                  <a16:creationId xmlns:a16="http://schemas.microsoft.com/office/drawing/2014/main" id="{2FF0FE93-5273-4FCD-9CD1-662C00610AC2}"/>
                </a:ext>
              </a:extLst>
            </p:cNvPr>
            <p:cNvSpPr txBox="1">
              <a:spLocks noChangeArrowheads="1"/>
            </p:cNvSpPr>
            <p:nvPr/>
          </p:nvSpPr>
          <p:spPr bwMode="auto">
            <a:xfrm>
              <a:off x="-172277" y="790296"/>
              <a:ext cx="1431800" cy="321868"/>
            </a:xfrm>
            <a:prstGeom prst="rect">
              <a:avLst/>
            </a:prstGeom>
            <a:noFill/>
            <a:ln w="9525">
              <a:noFill/>
              <a:miter lim="800000"/>
              <a:headEnd/>
              <a:tailEnd/>
            </a:ln>
          </p:spPr>
          <p:txBody>
            <a:bodyPr rot="0" vert="horz" wrap="square" lIns="91440" tIns="45720" rIns="91440" bIns="45720" anchor="t" anchorCtr="0">
              <a:noAutofit/>
            </a:bodyPr>
            <a:lstStyle/>
            <a:p>
              <a:pPr marL="0" marR="0" algn="ctr">
                <a:lnSpc>
                  <a:spcPct val="107000"/>
                </a:lnSpc>
                <a:spcBef>
                  <a:spcPts val="0"/>
                </a:spcBef>
                <a:spcAft>
                  <a:spcPts val="0"/>
                </a:spcAft>
              </a:pPr>
              <a:r>
                <a:rPr lang="en-US" sz="1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EV</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821439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63F8ED-FAC7-61B0-CD56-9772A3E8142D}"/>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59D44F22-B644-57F6-D2FA-8D9ED4F2F584}"/>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4BFC38F1-1111-B2D2-30C1-10700F6F12B3}"/>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6980A6D1-E9A2-FD85-F4B3-1B4B7280843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BFA2276-BBCE-8A2D-D191-D595574D575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7AE56AD-A8E2-A8E9-DF88-13CF2BE9F5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A8EFF75-127C-3284-F3C7-6C4BC7452DD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3807769-E08E-E1B1-E64E-79B5D29549F7}"/>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2717B56-6797-FCD1-F00F-07C8250037C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A33CBE2-585F-FF62-DB36-E6BA900D7FA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F1134D0-A692-2E25-BD5E-36711C67D8C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8A7BB48-1E49-FF5B-5839-567500877F1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F3E8953-605F-FE9B-53EB-B0CDEE919F2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6F9AA64-1F10-5A54-319F-4C30E619437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FE64D00-7D89-A498-3B64-7196876216C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B0CAEF4-840F-45A6-25CC-6A56E3C6035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CAE3E38-054A-B0AF-BE7C-407061E6B5E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D44C2F7-ED5B-04A2-3506-F88B8C0BC81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52A777A-7FAF-600A-730F-C7BB986B9CB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6379E79-CD33-7308-0F03-E6C75F66949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9422E19-208B-64D6-212C-2C56B7B0176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265746-9740-9A30-C9A3-001A0892635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C442733-8584-4026-94FE-78A185B5DDB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A1E29D7-F460-9A66-6ABD-52F6BD0EC87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FC0478F-F6BC-B8CA-49A7-BB16304E096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8A97CB8-7F41-6BF8-F1E1-5CC974B047E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7838158-75F4-94B5-D639-0F6FD322772A}"/>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9259D8E-8E05-7FB5-AB66-AEB9C7B44CC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C484564-3EB1-0DDE-3C9F-46F993D2D54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327F04F-7683-0D9F-AAE2-EAC29125DA1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6EE0031-102B-2FBC-BFAE-376A62FB522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D8E0B54-DE0D-6968-3C42-95BA88B5F4E3}"/>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A1E39E0-DA53-F3DC-1470-E91C957A445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342F833-04A2-1C8E-F0E1-73B37A5D2AB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3F6A81A-AB55-1E99-38B5-94158D18F5B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7ACCB6C-5734-B9FA-778E-717FA220303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C66F734-6F6C-1E37-3441-987B4043FBD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0EBCDD-3341-7E9A-35DA-83B0EB27123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EE83E2D-D8DE-1429-1626-888C5EF1933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429DDB6-D016-C183-61C3-BDDD580523A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A1149CC-B519-19A0-E5C9-F88FAB1F4CE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A3B358D-774C-8C8A-EE6B-CCCD0170C8AE}"/>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AF0F597-9E98-0C59-A411-F9C15231FE1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86A4011-98F0-F7BA-0DF6-398142F7C27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C910DB0-3E8E-150A-3357-5943B1C238B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1AAD345-483B-CCAE-0D10-4806B29A052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6BAC177-0E2D-A31D-C08A-26E398647DD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46F4C97-403A-D3BF-DAA9-06B7AE31AF6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ADD46AA-4246-E388-1271-066E04FC184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4A36CCE-1CF6-E4F4-E363-5D207705C8C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973DADA-41BF-7E85-86AD-176BDB56349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3389515-F924-1660-4A67-4E7ED370803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32B556A-4583-30A5-E3CA-8AE228D696B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FF3FDD1-2ED0-0379-0026-F6FBA9D07D59}"/>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968A8B6-4451-0AFA-2C14-542BF77538A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5772D82-1E57-2834-F7A5-6FCD6BDA268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D465A71-5226-5811-35C6-9BCB954E85F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7C23B82-D6AD-B55D-1307-234462B0B88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7B803A0-961F-09A2-26EC-25FE0C94A57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E6CA21A-4B97-8526-521D-631C57E2022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FDF8231-086E-0F1B-F6BD-E5D07C92E9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3B21997-B714-7B34-54C3-8049853FFA6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A1EC34B-75F1-3FAD-C6A7-28A81820DAC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98AED13-1948-A20D-A878-A9D538294D5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FA0CF6AC-5FE9-D160-167C-34096595286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91F73CF-A368-3E0A-51C0-C28745A6BFE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856CE3F-6CD5-6135-21D8-8B34E8B5E57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4B89D52-0BEE-2CEA-8F0F-3A1E861EB68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ED6819D-A6A7-7859-6211-B25F364B550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5E81547-06DF-BA21-59A5-89EE4F9EF1F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BD956A6-27AC-4B58-DEE2-6E8266912FD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898BEA8-454B-2308-2B2F-8D1B27C1191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6EB001C-502D-5E44-5B47-C74809BA97F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74912B8-54B9-C909-98D3-2A55B849880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A80FDB-0F6F-B731-3E19-286B586FBF1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9BBD4C-5F0B-D54E-21E7-22837BA3830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64FF704-430D-2893-78E3-7CA16A18CBC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C687B40-B79D-0481-3E28-FDD426DE6A5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C18B803-DFA2-DC1F-CE3D-BF345ECB99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0376F81-29B8-E7AB-6B93-BFF6420C6A8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986A78B-6ECB-C51B-A694-56249C8748A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0C5952F-C725-DC65-16DC-9B376B3C903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37156C5-C864-A7DC-3172-99B04B6A0C4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6EEA75E-0926-2BEE-EB54-64CFC87EDA7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45BDA6F-C277-F992-36AF-22CAE136541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176FC83-8B34-3872-9E3E-3253CBB85F7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0AF0356-A0F4-448C-EA5E-550675D2286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E6C660F-4330-1DFF-D609-A02FACF91A5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BA34C36-8DAE-21EB-54E1-35267FC8665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AD8EC677-0A75-7011-C125-AAAC86D02EF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576ED05-E529-B9F1-EB31-6546FD5027E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F2B0450-75D8-9594-B7AE-EA7B439F28E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8C68FAA-CE3E-48FD-C703-0D5D14757AA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CCABF62-8808-0D68-8865-ED98E0A5148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7E1C335-1ECA-5B1B-959B-3E51CF633FE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A28BFA7-9F53-9C52-B929-C44309BDA6E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766D42D-EF36-7473-9F29-74FDA54E921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919BEE8-407C-D1C5-6710-6155A378E14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666DE08-30D3-1B4C-20AA-B32702FBE10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3C87B0F-74A1-0CC3-181A-68856C84232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8039147-290A-A452-1EF7-8804BB11EB7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A20582A-577E-C3CD-594D-789B1D8E74A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2130B0E-FE93-A6EE-D7C6-5B16662C29C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14214B8-EBAC-B8D7-BDCD-9CADCCBC5CE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94D8A1-C7F9-47E6-45D0-689A56EB52E7}"/>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6B2F4B8F-D953-0DCB-433B-D784B92071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0440442-99F9-FD7C-97D6-A5F44C34276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99D37D0-4466-8918-63E0-EE204F05A94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3E52C0C-BB17-0694-F5C3-BE0C5C4D2F3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3A66FD7-8F78-BEC2-B01D-2661456897D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57DC66F-78FB-8248-7B9F-48F7D2B8DA2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413355B-47C3-BCEC-97A1-BE75ABDE56B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FA2E528-3E4C-1635-9425-A0396E02DBE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7124AEE-CA97-355E-9C29-F7F298AA41B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E9BB9F0-23DF-4DA3-6FEE-3E599324D0C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DFDEC0F7-9553-6897-2B0F-51A7CFF81E9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BF86E84-2638-D750-39A7-DC4BB007554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D695EDA-FB03-F63F-06B9-C4F00B97F75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B425A5C-8E80-E98F-62D6-B872F4C2C17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BCC1F3C-769B-8DA9-DB23-76BE2568A4E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A6AD540-F55B-71BF-161B-308C12C969F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35B9EDA-89C7-65F8-2FD6-522864999C3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9DD22AA-9FFF-DA22-1589-A615DFD22B85}"/>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238152B-083C-E7B6-5D85-3C3E66A0441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3D28563-AB1D-145D-175D-3AD0F642D91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02EA1AB2-ABAA-D537-8760-52939000C9B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9093F16-0D7A-ACA0-B93C-72FB551E594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62D6889-A060-CD43-5909-4E0A10EB590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E59BC6A-8845-F59A-EE4B-20C1DA191D0F}"/>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497B8813-3EC5-DF19-AC5F-7A1E54D116F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58945D16-414E-AA39-5A87-5BB271F6CBE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4BA41B88-9C1F-B41D-C163-861B21EDD3D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25E7376B-CAF9-E83B-D5AB-3865006C9E8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A62D3452-CD54-41B2-B037-7C116465A5A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049D12D8-FF15-251A-5058-E153F7F2B05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A0A1425D-2D3B-4C9A-895A-D7E9A21386E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58</a:t>
            </a:fld>
            <a:endParaRPr lang="en-US" dirty="0">
              <a:solidFill>
                <a:schemeClr val="tx1"/>
              </a:solidFill>
              <a:latin typeface="Calibri" panose="020F0502020204030204"/>
            </a:endParaRPr>
          </a:p>
        </p:txBody>
      </p:sp>
      <p:graphicFrame>
        <p:nvGraphicFramePr>
          <p:cNvPr id="139" name="Table 138">
            <a:extLst>
              <a:ext uri="{FF2B5EF4-FFF2-40B4-BE49-F238E27FC236}">
                <a16:creationId xmlns:a16="http://schemas.microsoft.com/office/drawing/2014/main" id="{B67398FD-EB0D-49AA-B513-2CBE98D1D565}"/>
              </a:ext>
            </a:extLst>
          </p:cNvPr>
          <p:cNvGraphicFramePr>
            <a:graphicFrameLocks noGrp="1"/>
          </p:cNvGraphicFramePr>
          <p:nvPr>
            <p:extLst>
              <p:ext uri="{D42A27DB-BD31-4B8C-83A1-F6EECF244321}">
                <p14:modId xmlns:p14="http://schemas.microsoft.com/office/powerpoint/2010/main" val="2507700771"/>
              </p:ext>
            </p:extLst>
          </p:nvPr>
        </p:nvGraphicFramePr>
        <p:xfrm>
          <a:off x="1821353" y="2209806"/>
          <a:ext cx="8549291" cy="3618929"/>
        </p:xfrm>
        <a:graphic>
          <a:graphicData uri="http://schemas.openxmlformats.org/drawingml/2006/table">
            <a:tbl>
              <a:tblPr firstRow="1" firstCol="1" bandRow="1"/>
              <a:tblGrid>
                <a:gridCol w="822735">
                  <a:extLst>
                    <a:ext uri="{9D8B030D-6E8A-4147-A177-3AD203B41FA5}">
                      <a16:colId xmlns:a16="http://schemas.microsoft.com/office/drawing/2014/main" val="744672850"/>
                    </a:ext>
                  </a:extLst>
                </a:gridCol>
                <a:gridCol w="7726556">
                  <a:extLst>
                    <a:ext uri="{9D8B030D-6E8A-4147-A177-3AD203B41FA5}">
                      <a16:colId xmlns:a16="http://schemas.microsoft.com/office/drawing/2014/main" val="474357864"/>
                    </a:ext>
                  </a:extLst>
                </a:gridCol>
              </a:tblGrid>
              <a:tr h="576072">
                <a:tc gridSpan="2">
                  <a:txBody>
                    <a:bodyPr/>
                    <a:lstStyle/>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process to close the polls on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election day when ballots are tabulated at the polling place</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2532641660"/>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final voters of the day.</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7305699"/>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closing the precinct ballot counter.</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4414279"/>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a:t>
                      </a: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hand-counting optical/digital scan ballots from precinct ballot counter.</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77241744"/>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closing the check-in stations.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29338012"/>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closing the voting area.</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59371911"/>
                  </a:ext>
                </a:extLst>
              </a:tr>
              <a:tr h="493776">
                <a:tc>
                  <a:txBody>
                    <a:bodyPr/>
                    <a:lstStyle/>
                    <a:p>
                      <a:pPr marL="0" marR="0" algn="ctr">
                        <a:lnSpc>
                          <a:spcPct val="107000"/>
                        </a:lnSpc>
                        <a:spcBef>
                          <a:spcPts val="0"/>
                        </a:spcBef>
                        <a:spcAft>
                          <a:spcPts val="0"/>
                        </a:spcAft>
                      </a:pPr>
                      <a:r>
                        <a:rPr lang="en-US" sz="2800" b="1" i="1" dirty="0">
                          <a:solidFill>
                            <a:srgbClr val="002878"/>
                          </a:solidFill>
                          <a:effectLst/>
                          <a:latin typeface="Calibri" panose="020F0502020204030204" pitchFamily="34" charset="0"/>
                          <a:ea typeface="Calibri" panose="020F0502020204030204" pitchFamily="34" charset="0"/>
                          <a:cs typeface="Calibri" panose="020F0502020204030204" pitchFamily="34" charset="0"/>
                        </a:rPr>
                        <a: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distribution of election records.</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98001396"/>
                  </a:ext>
                </a:extLst>
              </a:tr>
            </a:tbl>
          </a:graphicData>
        </a:graphic>
      </p:graphicFrame>
      <p:sp>
        <p:nvSpPr>
          <p:cNvPr id="140" name="Title 1">
            <a:extLst>
              <a:ext uri="{FF2B5EF4-FFF2-40B4-BE49-F238E27FC236}">
                <a16:creationId xmlns:a16="http://schemas.microsoft.com/office/drawing/2014/main" id="{D339F5CB-FBAD-4851-B68F-6D2C3FEF7E4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spTree>
    <p:extLst>
      <p:ext uri="{BB962C8B-B14F-4D97-AF65-F5344CB8AC3E}">
        <p14:creationId xmlns:p14="http://schemas.microsoft.com/office/powerpoint/2010/main" val="3900482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The procedures followed at the polling place for tabulating ballots and preparing and distributing records will depend on how and where ballots are counted. </a:t>
            </a:r>
          </a:p>
          <a:p>
            <a:pPr>
              <a:lnSpc>
                <a:spcPct val="107000"/>
              </a:lnSpc>
              <a:spcBef>
                <a:spcPts val="0"/>
              </a:spcBef>
            </a:pPr>
            <a:r>
              <a:rPr lang="en-US" dirty="0"/>
              <a:t>The authority conducting the election will inform you what method of counting will be used for the election. </a:t>
            </a:r>
          </a:p>
          <a:p>
            <a:pPr lvl="1">
              <a:lnSpc>
                <a:spcPct val="107000"/>
              </a:lnSpc>
              <a:spcBef>
                <a:spcPts val="0"/>
              </a:spcBef>
            </a:pPr>
            <a:r>
              <a:rPr lang="en-US" dirty="0"/>
              <a:t>This chapter focuses on the traditional polling place setup where precinct returns are completed at the polling place.</a:t>
            </a:r>
          </a:p>
          <a:p>
            <a:pPr marL="342900" lvl="1" indent="-342900">
              <a:lnSpc>
                <a:spcPct val="107000"/>
              </a:lnSpc>
              <a:spcBef>
                <a:spcPts val="0"/>
              </a:spcBef>
            </a:pPr>
            <a:r>
              <a:rPr lang="en-US" dirty="0"/>
              <a:t>Precinct returns are generated at each polling place and early voting in person ballots and early voting by mail ballots are counted by the early voting ballot board. </a:t>
            </a:r>
          </a:p>
          <a:p>
            <a:pPr marL="0" lvl="1" indent="0">
              <a:lnSpc>
                <a:spcPct val="107000"/>
              </a:lnSpc>
              <a:spcBef>
                <a:spcPts val="0"/>
              </a:spcBef>
              <a:buNone/>
            </a:pPr>
            <a:endParaRPr lang="en-US" dirty="0"/>
          </a:p>
        </p:txBody>
      </p:sp>
    </p:spTree>
    <p:extLst>
      <p:ext uri="{BB962C8B-B14F-4D97-AF65-F5344CB8AC3E}">
        <p14:creationId xmlns:p14="http://schemas.microsoft.com/office/powerpoint/2010/main" val="197893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6D72BA6E-44DF-3E7A-A386-73FA5DA618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6</a:t>
            </a:fld>
            <a:endParaRPr lang="en-US" dirty="0">
              <a:solidFill>
                <a:schemeClr val="tx1"/>
              </a:solidFill>
              <a:latin typeface="Calibri" panose="020F0502020204030204"/>
            </a:endParaRPr>
          </a:p>
        </p:txBody>
      </p:sp>
      <p:sp>
        <p:nvSpPr>
          <p:cNvPr id="151" name="Title 3">
            <a:extLst>
              <a:ext uri="{FF2B5EF4-FFF2-40B4-BE49-F238E27FC236}">
                <a16:creationId xmlns:a16="http://schemas.microsoft.com/office/drawing/2014/main" id="{AE6B1EDC-0BBD-49F2-9328-F759E37BBC78}"/>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a:t>
            </a:r>
            <a:endParaRPr lang="en-US" dirty="0"/>
          </a:p>
        </p:txBody>
      </p:sp>
      <p:sp>
        <p:nvSpPr>
          <p:cNvPr id="153" name="Content Placeholder 2">
            <a:extLst>
              <a:ext uri="{FF2B5EF4-FFF2-40B4-BE49-F238E27FC236}">
                <a16:creationId xmlns:a16="http://schemas.microsoft.com/office/drawing/2014/main" id="{D205A3EF-8147-472A-B16C-D9AAA9F9C46A}"/>
              </a:ext>
            </a:extLst>
          </p:cNvPr>
          <p:cNvSpPr txBox="1">
            <a:spLocks/>
          </p:cNvSpPr>
          <p:nvPr/>
        </p:nvSpPr>
        <p:spPr>
          <a:xfrm>
            <a:off x="817760" y="2865779"/>
            <a:ext cx="8107165" cy="323620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solidFill>
                  <a:srgbClr val="03244B"/>
                </a:solidFill>
              </a:rPr>
              <a:t>Final Voters of the Day</a:t>
            </a:r>
          </a:p>
          <a:p>
            <a:pPr>
              <a:lnSpc>
                <a:spcPct val="107000"/>
              </a:lnSpc>
              <a:spcBef>
                <a:spcPts val="0"/>
              </a:spcBef>
            </a:pPr>
            <a:r>
              <a:rPr lang="en-US" dirty="0"/>
              <a:t>If neither method is possible, an election clerk may stand at the end of the line to mark the last voter who is entitled to enter the polling place. </a:t>
            </a:r>
          </a:p>
          <a:p>
            <a:pPr>
              <a:lnSpc>
                <a:spcPct val="107000"/>
              </a:lnSpc>
              <a:spcBef>
                <a:spcPts val="0"/>
              </a:spcBef>
            </a:pPr>
            <a:r>
              <a:rPr lang="en-US" dirty="0"/>
              <a:t>Pleasantly, but firmly, turn away anyone who arrives after the last eligible voter. Lock the door once the last voter has voted and left the polling place.</a:t>
            </a:r>
          </a:p>
          <a:p>
            <a:pPr marL="0" indent="0">
              <a:lnSpc>
                <a:spcPct val="107000"/>
              </a:lnSpc>
              <a:spcBef>
                <a:spcPts val="0"/>
              </a:spcBef>
              <a:buNone/>
            </a:pPr>
            <a:r>
              <a:rPr lang="en-US" b="1" dirty="0"/>
              <a:t>*The following steps may be done simultaneously</a:t>
            </a:r>
            <a:endParaRPr lang="en-US" dirty="0"/>
          </a:p>
        </p:txBody>
      </p:sp>
      <p:pic>
        <p:nvPicPr>
          <p:cNvPr id="143" name="Picture 142">
            <a:extLst>
              <a:ext uri="{FF2B5EF4-FFF2-40B4-BE49-F238E27FC236}">
                <a16:creationId xmlns:a16="http://schemas.microsoft.com/office/drawing/2014/main" id="{5AD2E342-8647-4CE2-B853-F4AA8321E88D}"/>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5879" r="36115"/>
          <a:stretch/>
        </p:blipFill>
        <p:spPr bwMode="auto">
          <a:xfrm>
            <a:off x="8998815" y="2406392"/>
            <a:ext cx="2707295" cy="3188553"/>
          </a:xfrm>
          <a:prstGeom prst="rect">
            <a:avLst/>
          </a:prstGeom>
          <a:noFill/>
          <a:ln>
            <a:solidFill>
              <a:schemeClr val="tx1"/>
            </a:solidFill>
          </a:ln>
          <a:effectLst>
            <a:outerShdw blurRad="50800" dist="38100" dir="2700000" algn="tl" rotWithShape="0">
              <a:prstClr val="black">
                <a:alpha val="40000"/>
              </a:prstClr>
            </a:outerShdw>
          </a:effectLst>
          <a:extLst>
            <a:ext uri="{53640926-AAD7-44D8-BBD7-CCE9431645EC}">
              <a14:shadowObscured xmlns:a14="http://schemas.microsoft.com/office/drawing/2010/main"/>
            </a:ext>
          </a:extLst>
        </p:spPr>
      </p:pic>
    </p:spTree>
    <p:extLst>
      <p:ext uri="{BB962C8B-B14F-4D97-AF65-F5344CB8AC3E}">
        <p14:creationId xmlns:p14="http://schemas.microsoft.com/office/powerpoint/2010/main" val="216747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661226"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dirty="0"/>
              <a:t>The returns are then delivered to the general custodian of election records and the unofficial tabulation of election results is generated.</a:t>
            </a:r>
          </a:p>
          <a:p>
            <a:pPr>
              <a:lnSpc>
                <a:spcPct val="107000"/>
              </a:lnSpc>
              <a:spcBef>
                <a:spcPts val="0"/>
              </a:spcBef>
            </a:pPr>
            <a:r>
              <a:rPr lang="en-US" dirty="0"/>
              <a:t>Election judges should familiarize themselves with the </a:t>
            </a:r>
            <a:r>
              <a:rPr lang="en-US" u="sng" dirty="0">
                <a:hlinkClick r:id="rId5"/>
              </a:rPr>
              <a:t>Election Day - Closing the Polling Place Checklist</a:t>
            </a:r>
            <a:r>
              <a:rPr lang="en-US" dirty="0"/>
              <a:t> (Form 7-30) prior to assigning certain parts of the checklist to each election clerk.</a:t>
            </a:r>
          </a:p>
          <a:p>
            <a:pPr>
              <a:lnSpc>
                <a:spcPct val="107000"/>
              </a:lnSpc>
              <a:spcBef>
                <a:spcPts val="0"/>
              </a:spcBef>
            </a:pPr>
            <a:endParaRPr lang="en-US" dirty="0"/>
          </a:p>
        </p:txBody>
      </p:sp>
    </p:spTree>
    <p:extLst>
      <p:ext uri="{BB962C8B-B14F-4D97-AF65-F5344CB8AC3E}">
        <p14:creationId xmlns:p14="http://schemas.microsoft.com/office/powerpoint/2010/main" val="81293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59" y="2865779"/>
            <a:ext cx="8554841" cy="41095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Final Voters of the Day</a:t>
            </a:r>
          </a:p>
          <a:p>
            <a:pPr>
              <a:lnSpc>
                <a:spcPct val="107000"/>
              </a:lnSpc>
              <a:spcBef>
                <a:spcPts val="0"/>
              </a:spcBef>
            </a:pPr>
            <a:r>
              <a:rPr lang="en-US" dirty="0"/>
              <a:t>Near closing time, check any hallways or surrounding areas                       for voters looking to vote. </a:t>
            </a:r>
          </a:p>
          <a:p>
            <a:pPr>
              <a:lnSpc>
                <a:spcPct val="107000"/>
              </a:lnSpc>
              <a:spcBef>
                <a:spcPts val="0"/>
              </a:spcBef>
            </a:pPr>
            <a:r>
              <a:rPr lang="en-US" dirty="0"/>
              <a:t>Once polls close, if voters are waiting to enter the polling                              place, the presiding judge must direct them to enter the                        polling place, if possible. </a:t>
            </a:r>
          </a:p>
          <a:p>
            <a:pPr>
              <a:lnSpc>
                <a:spcPct val="107000"/>
              </a:lnSpc>
              <a:spcBef>
                <a:spcPts val="0"/>
              </a:spcBef>
            </a:pPr>
            <a:r>
              <a:rPr lang="en-US" dirty="0"/>
              <a:t>If entry to the polling place is not possible, the presiding judge may distribute numbered identification cards to the waiting voters and allow entry only to those possessing a numbered card. </a:t>
            </a:r>
          </a:p>
          <a:p>
            <a:endParaRPr lang="en-US" dirty="0"/>
          </a:p>
        </p:txBody>
      </p:sp>
      <p:pic>
        <p:nvPicPr>
          <p:cNvPr id="144" name="Picture 143" descr="7 News WKBW على X: &quot;Polls are closed! We'll be updating election results  here: https://t.co/0XZ6dTcvgN #VoteWNY #ElectionDay  https://t.co/psFVZYsCQS&quot; / X">
            <a:extLst>
              <a:ext uri="{FF2B5EF4-FFF2-40B4-BE49-F238E27FC236}">
                <a16:creationId xmlns:a16="http://schemas.microsoft.com/office/drawing/2014/main" id="{CF1C54A1-A6EA-4C65-9D3D-63A4C353D145}"/>
              </a:ext>
            </a:extLst>
          </p:cNvPr>
          <p:cNvPicPr/>
          <p:nvPr/>
        </p:nvPicPr>
        <p:blipFill rotWithShape="1">
          <a:blip r:embed="rId5" cstate="print">
            <a:extLst>
              <a:ext uri="{BEBA8EAE-BF5A-486C-A8C5-ECC9F3942E4B}">
                <a14:imgProps xmlns:a14="http://schemas.microsoft.com/office/drawing/2010/main">
                  <a14:imgLayer r:embed="rId6">
                    <a14:imgEffect>
                      <a14:backgroundRemoval t="15000" b="72315" l="10000" r="90000">
                        <a14:foregroundMark x1="40185" y1="71296" x2="48519" y2="73426"/>
                        <a14:foregroundMark x1="48519" y1="73426" x2="56852" y2="72407"/>
                        <a14:foregroundMark x1="56852" y1="72407" x2="61759" y2="69352"/>
                        <a14:foregroundMark x1="65926" y1="33333" x2="58889" y2="28241"/>
                        <a14:foregroundMark x1="58889" y1="28241" x2="50741" y2="26667"/>
                        <a14:foregroundMark x1="50741" y1="26667" x2="42222" y2="27870"/>
                        <a14:foregroundMark x1="42222" y1="27870" x2="36574" y2="30370"/>
                        <a14:foregroundMark x1="52685" y1="25556" x2="48148" y2="25463"/>
                        <a14:foregroundMark x1="51296" y1="25556" x2="45833" y2="26204"/>
                        <a14:foregroundMark x1="54630" y1="26574" x2="52407" y2="25648"/>
                        <a14:foregroundMark x1="52870" y1="25556" x2="54167" y2="25741"/>
                        <a14:foregroundMark x1="54630" y1="26296" x2="46389" y2="25463"/>
                        <a14:foregroundMark x1="46389" y1="25463" x2="43426" y2="26204"/>
                        <a14:foregroundMark x1="56944" y1="26389" x2="52037" y2="25370"/>
                        <a14:foregroundMark x1="54167" y1="26204" x2="46667" y2="26019"/>
                        <a14:foregroundMark x1="54722" y1="25833" x2="46759" y2="25741"/>
                        <a14:foregroundMark x1="46759" y1="25741" x2="45463" y2="26204"/>
                        <a14:foregroundMark x1="53148" y1="25278" x2="47222" y2="25278"/>
                        <a14:foregroundMark x1="68796" y1="15000" x2="68796" y2="15000"/>
                      </a14:backgroundRemoval>
                    </a14:imgEffect>
                  </a14:imgLayer>
                </a14:imgProps>
              </a:ext>
              <a:ext uri="{28A0092B-C50C-407E-A947-70E740481C1C}">
                <a14:useLocalDpi xmlns:a14="http://schemas.microsoft.com/office/drawing/2010/main" val="0"/>
              </a:ext>
            </a:extLst>
          </a:blip>
          <a:srcRect l="24687" t="24176" r="23870" b="23875"/>
          <a:stretch/>
        </p:blipFill>
        <p:spPr bwMode="auto">
          <a:xfrm>
            <a:off x="9027205" y="2870403"/>
            <a:ext cx="2819874" cy="2846885"/>
          </a:xfrm>
          <a:prstGeom prst="rect">
            <a:avLst/>
          </a:prstGeom>
          <a:noFill/>
          <a:ln>
            <a:noFill/>
          </a:ln>
          <a:extLst>
            <a:ext uri="{53640926-AAD7-44D8-BBD7-CCE9431645EC}">
              <a14:shadowObscured xmlns:a14="http://schemas.microsoft.com/office/drawing/2010/main"/>
            </a:ext>
          </a:extLst>
        </p:spPr>
      </p:pic>
      <p:sp>
        <p:nvSpPr>
          <p:cNvPr id="145" name="Slide Number Placeholder 3">
            <a:extLst>
              <a:ext uri="{FF2B5EF4-FFF2-40B4-BE49-F238E27FC236}">
                <a16:creationId xmlns:a16="http://schemas.microsoft.com/office/drawing/2014/main" id="{3787DDBB-50CA-490A-A825-C4822A9AA016}"/>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10.1A</a:t>
            </a:r>
          </a:p>
        </p:txBody>
      </p:sp>
    </p:spTree>
    <p:extLst>
      <p:ext uri="{BB962C8B-B14F-4D97-AF65-F5344CB8AC3E}">
        <p14:creationId xmlns:p14="http://schemas.microsoft.com/office/powerpoint/2010/main" val="2457921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FD99D-5F8C-EA31-1DFE-69CE46C5E43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4BF8A14-09F2-B1BB-C252-ECFBC56470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2E9BABA-B654-9404-A6C6-450D37CC3FB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B61D0F1-5493-CEB4-C491-91192053E0D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3424EB8-3554-F724-F30F-01FDC7859C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C1AAB37-FC96-588D-594C-8C3C1834872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7C6847E-1789-3E1E-81DD-3D233032FB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E10E622-2D06-0FB0-4798-DA6B20841F5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57ED19D-3B8A-B7C9-7E9F-6406344F176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0F027F3-D0C4-2B97-13B7-8721DDF4AAC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D2885D2-9302-D338-0B55-3A0CFA515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198F75C-4588-1729-98A1-DC6498688B7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2C9FEBA-F72A-6241-8E17-C0282F82D31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EBD6E5C-E67D-0AB1-9BA6-2DDF98C76E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82D7103-8A5A-4C87-E3CF-E195F19EFCA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AB907A9-E449-CC15-1AF1-C91D4FA9E97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E0DAC7-D533-D83B-6541-91E9E5FED3F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4F5E07D-21E6-4C7B-9629-4B95717BB9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504C39BF-5628-E4BB-D913-A3EAAFFF6A9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8CA6B4B-4C80-41B2-CA07-D8315DE0117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87B91A-3EF3-EAD4-0180-3A051DA5B13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7DC45F8-1822-8489-C2C8-90BE27EEFBCD}"/>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E9E4105-D707-604C-0D90-EF23CED1951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D9EA696-A418-4F2B-4AE7-11BF0BB685A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550F320-2E0C-C48D-A8F0-707D4CF9D699}"/>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EBCE27C-14FC-2985-0B0D-FCF43360FBD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9F78AE7-4746-4FB3-2BB2-31BE4BE4D38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1D7B48E-07F7-516D-62A1-8A31837D1B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EA9FD1-07D7-396B-545D-9EAFF591F0E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C010650-F0DA-4ECA-8CA4-6DB6F9ACC55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77660D7-DE40-83C7-05E2-9FAC9548EA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3CC5569-0AA4-9C7A-EECD-EA579A92417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0330075-AF0D-ACF2-F36D-C18F3D0E1BA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E9A9F14-C219-2526-CC06-F07A8E40E1B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3164E70-0C24-5C0C-4E2E-42D510C9BF7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602C58-C077-9CA7-F8AF-3AF7E38C0C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043732-D9DC-7833-D0ED-7CB63CFF877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6013BEF-02C1-C7AB-50C3-AD342D21F8E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EB4D342-FA7D-0E46-74AD-E911C1F329C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0EF1DB4-6B64-C78A-F7B9-C36471BE882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03213B-EEEB-2B3B-2947-A77F369042D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AEF6682-F729-6E37-C408-9671C3FECD1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9480EB-F69C-924F-62D1-4472CCDAEDF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BCD3F14-FC65-1433-464B-D560CAE91876}"/>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5103CC1-A829-D03C-ADE6-85A9EC9F96D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0B67A7-E81C-E201-F222-4EE67CBE7C7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4CB4A90-A9A0-C3A8-BE0C-75373C9E8C2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0FFC92D-BD5F-5BFA-F596-6CCA7C53FDB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823AC75-7FB8-EF48-AD53-F7A9623935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331B8EF-027A-ADAD-2C4D-6BB14F79BC9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F6564D8-2E38-0B54-C8FF-3BECF3E5CB5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8BE815-C6EE-86E1-DA5D-10F3638DD51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530AA62-D3FA-AABA-7333-FC081C8DA4E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3860F6C-91EF-9869-AE8D-99CC5859FDE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899E80F-DAF0-B37F-5486-7B9C8DCED50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4C3399-4079-A3F4-BEDB-7319AA036533}"/>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ED78862-1771-6C36-7CB0-1A4CF902E18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E1C88D-E06F-39F3-8C45-4D529312CC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76093AEE-A3AC-2696-C95F-BD02A3714A3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21AD200-605B-E8D1-8A06-DEC1FBDD50E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695C7-F97B-9116-F785-DF54B98246B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24E490-A4F7-99ED-4E62-E71E3FF90A5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72358A4-D102-0769-03C1-6510CC56CDF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E5D97AD-7C88-8B94-A5BD-8584512CAC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4C5D83B-0B22-1EC6-15AF-9FFFBB2E99E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0EBDEB6-D1DD-9835-E14C-CA9D8A852BF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E4ADA21-4F2A-6EAE-15EB-696B39C1C1A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BB52F9-A560-8322-83B0-83F6D649BF8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50D635-16B0-568B-A553-BCEA83CAE90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44D9D36-D594-14E1-B2AB-96EC8E9F148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6CF8413-5C43-ED43-F869-8E30019E0E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D3B2F1C-6B12-BA11-3115-B7D18ECCFE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4E3A4D7-6B3E-CD69-BF91-265C2023F19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D48E7AC-87E3-4829-5BE6-6EBCD56A51F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5E2772B-F8F0-E02F-7D30-D2C0B2CC487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89E840-D3A5-73F3-2F90-F04C9CAE095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46A1587-F426-F175-E947-5F6B8EE6266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CFC16D-44C0-25E4-BBCB-D62FCC0CDAD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53CE515-43F2-0016-EEC6-A15C643424A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96353CD-C2DA-1CA2-4C2F-8AEF397224E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128E490-C599-7B97-6A92-63D1122F08D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38B571C-EDA0-61D4-A40D-F096AB63ED8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A32BAE-F643-7B6E-377E-E8052D22E2B4}"/>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14243C87-251B-646B-A146-059CB081717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46D100E-8DA4-F926-DC05-D4F34BE840D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DBEFA77-43E4-9F67-494F-9760DC2F0C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29D490-F123-16DF-AE31-A57FB8CEAB8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D669FC9-288C-3280-6E40-C136E79A04A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B8C2F8B-0820-FCA4-E6B9-7F7D032442F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AEA767A-80D7-98EC-6031-BA9650C0F41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582770C-E8BA-1224-7BEE-B6E25569FA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1178DBE-7B2C-38B6-3449-0274CA1E7F2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CBA44C1-BA70-2452-EFDB-5662D22AF09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8A2FCF1-5843-8FE0-5EEE-D59B0FF8724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F761AE7-DA85-083C-BD16-37D293890C8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9934A37-6184-0A87-216D-9A5A8ED7F8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1426F1B-15EF-C757-6E42-E39BEB9CF0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2CDF4E4-A912-DD97-6591-01E37D655D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ABB3BE5-446B-437D-6415-6FD30C0CA2A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236E662-E0E4-418E-EE68-3AE0B43B9AB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444CD6E-F944-9B52-96A6-85DA1CBB4D6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7971D45-C702-F64E-AD07-3AA3B29CE9A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C77D468-1FEA-2926-7CE5-15A9E9DEBFA9}"/>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B8E2926-9104-8585-6B80-FCA4E9DCD5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DE484F-3FCB-5E24-B72B-A57D9DE0A7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D6AFECF-E9B8-9B67-C8ED-8AC3F167EC7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2AC4F0-0BEC-F791-B994-6FBAB39DDFB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91C7715-ACC3-87B7-FEB5-0108A37B419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EC5FF21-BDA3-563C-128F-9892A07412D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C743C21-B2C3-1272-D048-82BDF7DBC02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767BF89-88BC-DA64-CC78-1AC9575F72F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71F83511-2565-CAFC-BDA6-232FB1AB2C6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2B8316-55C5-7042-347D-1970B130DFA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400D207-3E2F-BAF8-09BB-2089427FC7A4}"/>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C2E4AC9-B394-C77C-3273-C8716B4D559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476E5B-2910-8EE9-A41A-A74F943975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4B838B5-3474-E880-EC64-4F7133398B9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F6777D2-0CF9-A86A-8D3E-78D787D202A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6025B0-76A7-BD63-35D1-C4F5AC61A98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7267BDB-5163-292B-3D52-93467318176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E897F73A-8A27-125D-881C-208CA27D578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9AF3BDA-0D5D-834A-8290-4F953FD997E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943FE21-52D3-959E-E99F-20978663037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6FF89FC-BB6C-332B-4FCB-98ECD85EB1A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69020B2-D0CC-1C99-EAEF-E75AD3FFC2D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0632321-FFAE-7398-1C82-BC2E18E019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497FFDE-0E0F-39F6-B79C-DAF7CA36507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A25CCD9-29E0-3CEE-9ADB-EEF04861584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BAE0402-2E87-7650-9E73-BC876053E4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BA936A-E017-3B72-F871-010A5473ADC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F91EBD-F76E-E14B-D262-225A1246B85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AE544AA-1DD6-A605-A99C-42CB381CBC7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109810C-2817-7D17-6C57-91EF8E93331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7BD7FFD-9214-B729-B29C-40E4401D3B6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7BE0586-4196-0741-8FB0-5B35C3630EA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Slide Number Placeholder 3">
            <a:extLst>
              <a:ext uri="{FF2B5EF4-FFF2-40B4-BE49-F238E27FC236}">
                <a16:creationId xmlns:a16="http://schemas.microsoft.com/office/drawing/2014/main" id="{E41B190C-5BD8-4C1F-8310-9D622E573EE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7" name="Title 3">
            <a:extLst>
              <a:ext uri="{FF2B5EF4-FFF2-40B4-BE49-F238E27FC236}">
                <a16:creationId xmlns:a16="http://schemas.microsoft.com/office/drawing/2014/main" id="{F76C8749-DA6D-40B4-B528-7629D6AAA3B0}"/>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142" name="Content Placeholder 2">
            <a:extLst>
              <a:ext uri="{FF2B5EF4-FFF2-40B4-BE49-F238E27FC236}">
                <a16:creationId xmlns:a16="http://schemas.microsoft.com/office/drawing/2014/main" id="{413DE4EF-705D-47EC-A64F-AF8151B41C68}"/>
              </a:ext>
            </a:extLst>
          </p:cNvPr>
          <p:cNvSpPr txBox="1">
            <a:spLocks/>
          </p:cNvSpPr>
          <p:nvPr/>
        </p:nvSpPr>
        <p:spPr>
          <a:xfrm>
            <a:off x="817760" y="2865779"/>
            <a:ext cx="10515600" cy="41095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Final Voters of the Day</a:t>
            </a:r>
          </a:p>
          <a:p>
            <a:pPr>
              <a:lnSpc>
                <a:spcPct val="107000"/>
              </a:lnSpc>
              <a:spcBef>
                <a:spcPts val="0"/>
              </a:spcBef>
            </a:pPr>
            <a:r>
              <a:rPr lang="en-US" dirty="0"/>
              <a:t>If neither method is possible, an election clerk may stand at the end of the line to mark the last voter who is entitled to enter the polling place. </a:t>
            </a:r>
          </a:p>
          <a:p>
            <a:pPr>
              <a:lnSpc>
                <a:spcPct val="107000"/>
              </a:lnSpc>
              <a:spcBef>
                <a:spcPts val="0"/>
              </a:spcBef>
            </a:pPr>
            <a:r>
              <a:rPr lang="en-US" dirty="0"/>
              <a:t>Pleasantly, but firmly, turn away anyone who arrives after the last eligible voter. Lock the door once the last voter has voted and left the polling place</a:t>
            </a:r>
          </a:p>
          <a:p>
            <a:pPr>
              <a:lnSpc>
                <a:spcPct val="107000"/>
              </a:lnSpc>
              <a:spcBef>
                <a:spcPts val="0"/>
              </a:spcBef>
            </a:pPr>
            <a:r>
              <a:rPr lang="en-US" i="1" dirty="0"/>
              <a:t>Note: </a:t>
            </a:r>
            <a:r>
              <a:rPr lang="en-US" dirty="0"/>
              <a:t>Do not take down or remove any signage until the last voter has voted. All legally required signage must remain posted in the designated places under the Texas Election Code. </a:t>
            </a:r>
          </a:p>
          <a:p>
            <a:pPr marL="0" indent="0">
              <a:lnSpc>
                <a:spcPct val="107000"/>
              </a:lnSpc>
              <a:spcBef>
                <a:spcPts val="0"/>
              </a:spcBef>
              <a:buNone/>
            </a:pPr>
            <a:r>
              <a:rPr lang="en-US" b="1" dirty="0"/>
              <a:t>*The following steps may be done simultaneously</a:t>
            </a:r>
            <a:endParaRPr lang="en-US" dirty="0"/>
          </a:p>
          <a:p>
            <a:endParaRPr lang="en-US" dirty="0"/>
          </a:p>
        </p:txBody>
      </p:sp>
      <p:sp>
        <p:nvSpPr>
          <p:cNvPr id="144" name="Slide Number Placeholder 3">
            <a:extLst>
              <a:ext uri="{FF2B5EF4-FFF2-40B4-BE49-F238E27FC236}">
                <a16:creationId xmlns:a16="http://schemas.microsoft.com/office/drawing/2014/main" id="{28525CB7-6C3C-4326-B624-563A2B15EB4A}"/>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10.1A</a:t>
            </a:r>
          </a:p>
        </p:txBody>
      </p:sp>
    </p:spTree>
    <p:extLst>
      <p:ext uri="{BB962C8B-B14F-4D97-AF65-F5344CB8AC3E}">
        <p14:creationId xmlns:p14="http://schemas.microsoft.com/office/powerpoint/2010/main" val="98448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88785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Precinct Ballot Counter</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buFont typeface="+mj-lt"/>
              <a:buAutoNum type="arabicPeriod"/>
            </a:pPr>
            <a:r>
              <a:rPr lang="en-US" dirty="0"/>
              <a:t>Retrieve the </a:t>
            </a:r>
            <a:r>
              <a:rPr lang="en-US" u="sng" dirty="0">
                <a:hlinkClick r:id="rId2"/>
              </a:rPr>
              <a:t>Combined Ballot Register of Official Ballots and Ballot and Seal Certificate</a:t>
            </a:r>
            <a:r>
              <a:rPr lang="en-US" dirty="0"/>
              <a:t> (Form 7-26) from the election kit.</a:t>
            </a:r>
          </a:p>
          <a:p>
            <a:pPr marL="914400" lvl="1" indent="-457200">
              <a:lnSpc>
                <a:spcPct val="107000"/>
              </a:lnSpc>
              <a:buFont typeface="+mj-lt"/>
              <a:buAutoNum type="arabicPeriod"/>
            </a:pPr>
            <a:r>
              <a:rPr lang="en-US" dirty="0"/>
              <a:t>The election judge then secures the precinct ballot counter so that no additional ballots can be deposited.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EDDDE0E5-DCBE-4154-8C23-23D64E912E4C}"/>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10.1B</a:t>
            </a:r>
          </a:p>
        </p:txBody>
      </p:sp>
    </p:spTree>
    <p:extLst>
      <p:ext uri="{BB962C8B-B14F-4D97-AF65-F5344CB8AC3E}">
        <p14:creationId xmlns:p14="http://schemas.microsoft.com/office/powerpoint/2010/main" val="3034135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33905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Precinct Ballot Counter</a:t>
            </a:r>
          </a:p>
          <a:p>
            <a:pPr marL="914400" lvl="1" indent="-457200">
              <a:buFont typeface="+mj-lt"/>
              <a:buAutoNum type="arabicPeriod" startAt="3"/>
            </a:pPr>
            <a:r>
              <a:rPr lang="en-US" dirty="0"/>
              <a:t>The election judge closes the poll and prints a minimum of three copies of the results tape. </a:t>
            </a:r>
          </a:p>
          <a:p>
            <a:pPr lvl="2"/>
            <a:r>
              <a:rPr lang="en-US" dirty="0"/>
              <a:t>Two election officers and, if poll watchers are present, up to two poll watchers must verify and sign the results tapes. </a:t>
            </a:r>
          </a:p>
          <a:p>
            <a:pPr marL="914400" lvl="1" indent="-457200">
              <a:buFont typeface="+mj-lt"/>
              <a:buAutoNum type="arabicPeriod" startAt="3"/>
            </a:pPr>
            <a:r>
              <a:rPr lang="en-US" dirty="0"/>
              <a:t>On the Combined Ballot Register of Official Ballots and Ballot and Seal Certificate, the election judge must list the Ballot Scanner Identification Number(s) at the top and public count of voted ballots from the results tape in </a:t>
            </a:r>
            <a:r>
              <a:rPr lang="en-US" b="1" dirty="0"/>
              <a:t>Row B</a:t>
            </a:r>
            <a:r>
              <a:rPr lang="en-US" dirty="0"/>
              <a:t>.</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D0136AC9-0BDA-4E2C-A8CD-F630A5856719}"/>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10.1B</a:t>
            </a:r>
          </a:p>
        </p:txBody>
      </p:sp>
    </p:spTree>
    <p:extLst>
      <p:ext uri="{BB962C8B-B14F-4D97-AF65-F5344CB8AC3E}">
        <p14:creationId xmlns:p14="http://schemas.microsoft.com/office/powerpoint/2010/main" val="1758124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46729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Precinct Ballot Counter</a:t>
            </a:r>
          </a:p>
          <a:p>
            <a:pPr marL="914400" lvl="1" indent="-457200">
              <a:buFont typeface="+mj-lt"/>
              <a:buAutoNum type="arabicPeriod" startAt="5"/>
            </a:pPr>
            <a:r>
              <a:rPr lang="en-US" dirty="0"/>
              <a:t>The election judge powers off the precinct ballot counter and unplugs from the surge protector.</a:t>
            </a:r>
          </a:p>
          <a:p>
            <a:pPr marL="914400" lvl="1" indent="-457200">
              <a:buFont typeface="+mj-lt"/>
              <a:buAutoNum type="arabicPeriod" startAt="5"/>
            </a:pPr>
            <a:r>
              <a:rPr lang="en-US" dirty="0"/>
              <a:t>The counted ballots must be removed from the precinct ballot counter and examined for irregularly marked ballots for processing.</a:t>
            </a:r>
          </a:p>
          <a:p>
            <a:pPr lvl="2"/>
            <a:r>
              <a:rPr lang="en-US" dirty="0"/>
              <a:t>If there are two or more irregularly marked ballots, </a:t>
            </a:r>
            <a:r>
              <a:rPr lang="en-US" b="1" dirty="0"/>
              <a:t>contact the authority conducting the election for more details. </a:t>
            </a:r>
            <a:endParaRPr lang="en-US" dirty="0"/>
          </a:p>
          <a:p>
            <a:pPr marL="914400" lvl="1" indent="-457200">
              <a:buFont typeface="+mj-lt"/>
              <a:buAutoNum type="arabicPeriod" startAt="5"/>
            </a:pPr>
            <a:r>
              <a:rPr lang="en-US" dirty="0"/>
              <a:t>The election judge must review the write-in votes, if any. </a:t>
            </a:r>
          </a:p>
          <a:p>
            <a:pPr lvl="2"/>
            <a:r>
              <a:rPr lang="en-US" dirty="0"/>
              <a:t>These write-in votes should be hand tallied.</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9806826D-C7DC-4F46-A291-40198765A190}"/>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10.1B</a:t>
            </a:r>
          </a:p>
        </p:txBody>
      </p:sp>
    </p:spTree>
    <p:extLst>
      <p:ext uri="{BB962C8B-B14F-4D97-AF65-F5344CB8AC3E}">
        <p14:creationId xmlns:p14="http://schemas.microsoft.com/office/powerpoint/2010/main" val="1573269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40317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Precinct Ballot Counter</a:t>
            </a:r>
          </a:p>
          <a:p>
            <a:pPr marL="914400" lvl="1" indent="-457200">
              <a:buFont typeface="+mj-lt"/>
              <a:buAutoNum type="arabicPeriod" startAt="8"/>
            </a:pPr>
            <a:r>
              <a:rPr lang="en-US" dirty="0"/>
              <a:t>The election judge prepares the precinct returns from the results tape printed, and if any, from the write-in votes hand tallied by the precinct election judges and clerks.</a:t>
            </a:r>
          </a:p>
          <a:p>
            <a:pPr marL="914400" lvl="1" indent="-457200">
              <a:buFont typeface="+mj-lt"/>
              <a:buAutoNum type="arabicPeriod" startAt="8"/>
            </a:pPr>
            <a:r>
              <a:rPr lang="en-US" b="1" dirty="0"/>
              <a:t>If the precinct ballot counter is returned to the central counting station:</a:t>
            </a:r>
            <a:endParaRPr lang="en-US" dirty="0"/>
          </a:p>
          <a:p>
            <a:pPr lvl="2"/>
            <a:r>
              <a:rPr lang="en-US" dirty="0"/>
              <a:t>The voted ballots must be placed, locked, and sealed in Ballot Box No. 3.</a:t>
            </a:r>
          </a:p>
          <a:p>
            <a:pPr lvl="3">
              <a:buFont typeface="Courier New" panose="02070309020205020404" pitchFamily="49" charset="0"/>
              <a:buChar char="o"/>
            </a:pPr>
            <a:r>
              <a:rPr lang="en-US" dirty="0"/>
              <a:t>Any seals applied to Ballot Box No. 3 must be documented towards the bottom of the Combined Ballot Register of Official Ballots and Ballot and Seal Certificate.</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4363B41C-77AA-4B7F-89C1-7D7D9C662812}"/>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10.1B</a:t>
            </a:r>
          </a:p>
        </p:txBody>
      </p:sp>
    </p:spTree>
    <p:extLst>
      <p:ext uri="{BB962C8B-B14F-4D97-AF65-F5344CB8AC3E}">
        <p14:creationId xmlns:p14="http://schemas.microsoft.com/office/powerpoint/2010/main" val="3057585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79969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Precinct Ballot Counter</a:t>
            </a:r>
          </a:p>
          <a:p>
            <a:pPr lvl="2"/>
            <a:r>
              <a:rPr lang="en-US" dirty="0"/>
              <a:t>The election judge must lock and seal the precinct ballot counter to prepare it for delivery back to the central counting station.</a:t>
            </a:r>
          </a:p>
          <a:p>
            <a:pPr lvl="3">
              <a:buFont typeface="Courier New" panose="02070309020205020404" pitchFamily="49" charset="0"/>
              <a:buChar char="o"/>
            </a:pPr>
            <a:r>
              <a:rPr lang="en-US" dirty="0"/>
              <a:t>Document the seal number on the chain of custody form.</a:t>
            </a:r>
          </a:p>
          <a:p>
            <a:pPr marL="914400" lvl="1" indent="-457200">
              <a:buFont typeface="+mj-lt"/>
              <a:buAutoNum type="arabicPeriod" startAt="10"/>
            </a:pPr>
            <a:r>
              <a:rPr lang="en-US" b="1" dirty="0"/>
              <a:t>If the precinct ballot counter is NOT returned to the central counting station:</a:t>
            </a:r>
            <a:endParaRPr lang="en-US" dirty="0"/>
          </a:p>
          <a:p>
            <a:pPr lvl="2"/>
            <a:r>
              <a:rPr lang="en-US" dirty="0"/>
              <a:t>The election judge must remove the electronic media from the precinct ballot counter.</a:t>
            </a:r>
          </a:p>
          <a:p>
            <a:pPr lvl="3">
              <a:buFont typeface="Courier New" panose="02070309020205020404" pitchFamily="49" charset="0"/>
              <a:buChar char="o"/>
            </a:pPr>
            <a:r>
              <a:rPr lang="en-US" dirty="0"/>
              <a:t>Two election officials must document any seals broken on the precinct ballot counter on the chain of custody form.</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754E8590-DF2E-402B-B5EE-C23881D53EED}"/>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10.1B</a:t>
            </a:r>
          </a:p>
        </p:txBody>
      </p:sp>
    </p:spTree>
    <p:extLst>
      <p:ext uri="{BB962C8B-B14F-4D97-AF65-F5344CB8AC3E}">
        <p14:creationId xmlns:p14="http://schemas.microsoft.com/office/powerpoint/2010/main" val="2545272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a:lnSpc>
                <a:spcPct val="107000"/>
              </a:lnSpc>
              <a:spcBef>
                <a:spcPts val="0"/>
              </a:spcBef>
            </a:pPr>
            <a:r>
              <a:rPr lang="en-US" dirty="0"/>
              <a:t>If the precinct ballot counter is not working properly and the presiding judge concludes that it will not be possible to use a precinct ballot counter, the election officers must either manually count all voted ballots or deliver the ballots for tabulation at a central counting station. </a:t>
            </a:r>
          </a:p>
          <a:p>
            <a:pPr>
              <a:lnSpc>
                <a:spcPct val="107000"/>
              </a:lnSpc>
              <a:spcBef>
                <a:spcPts val="0"/>
              </a:spcBef>
            </a:pPr>
            <a:r>
              <a:rPr lang="en-US" dirty="0"/>
              <a:t>At the direction of the authority conducting the election, write-in voting may be counted at the polling place. </a:t>
            </a:r>
          </a:p>
          <a:p>
            <a:pPr>
              <a:lnSpc>
                <a:spcPct val="107000"/>
              </a:lnSpc>
              <a:spcBef>
                <a:spcPts val="0"/>
              </a:spcBef>
            </a:pPr>
            <a:r>
              <a:rPr lang="en-US" dirty="0"/>
              <a:t>The rules for manually counting ballots are below:</a:t>
            </a:r>
          </a:p>
          <a:p>
            <a:pPr marL="0" indent="0">
              <a:lnSpc>
                <a:spcPct val="107000"/>
              </a:lnSpc>
              <a:spcBef>
                <a:spcPts val="0"/>
              </a:spcBef>
              <a:buNone/>
            </a:pPr>
            <a:endParaRPr lang="en-US" b="1"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C5E5CB98-F618-4735-AC20-F1FFB8F2F28A}"/>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Tree>
    <p:extLst>
      <p:ext uri="{BB962C8B-B14F-4D97-AF65-F5344CB8AC3E}">
        <p14:creationId xmlns:p14="http://schemas.microsoft.com/office/powerpoint/2010/main" val="3351562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marL="914400" lvl="1" indent="-457200">
              <a:lnSpc>
                <a:spcPct val="107000"/>
              </a:lnSpc>
              <a:spcBef>
                <a:spcPts val="0"/>
              </a:spcBef>
              <a:buFont typeface="+mj-lt"/>
              <a:buAutoNum type="arabicPeriod"/>
            </a:pPr>
            <a:r>
              <a:rPr lang="en-US" dirty="0"/>
              <a:t>Three original tally lists are required. These tally lists should be completely filled out, which includes the following:</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FC51CB7C-FDE4-4E0F-9662-1A46FC0BBDF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
        <p:nvSpPr>
          <p:cNvPr id="7" name="Content Placeholder 2">
            <a:extLst>
              <a:ext uri="{FF2B5EF4-FFF2-40B4-BE49-F238E27FC236}">
                <a16:creationId xmlns:a16="http://schemas.microsoft.com/office/drawing/2014/main" id="{41EADBE1-C358-498A-8E8C-EAB5E21B4CAB}"/>
              </a:ext>
            </a:extLst>
          </p:cNvPr>
          <p:cNvSpPr txBox="1">
            <a:spLocks/>
          </p:cNvSpPr>
          <p:nvPr/>
        </p:nvSpPr>
        <p:spPr>
          <a:xfrm>
            <a:off x="817760" y="4158509"/>
            <a:ext cx="10661226" cy="3638432"/>
          </a:xfrm>
          <a:prstGeom prst="rect">
            <a:avLst/>
          </a:prstGeom>
        </p:spPr>
        <p:txBody>
          <a:bodyPr vert="horz" wrap="square" lIns="91440" tIns="45720" rIns="91440" bIns="45720" numCol="2"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2">
              <a:lnSpc>
                <a:spcPct val="107000"/>
              </a:lnSpc>
            </a:pPr>
            <a:r>
              <a:rPr lang="en-US" dirty="0"/>
              <a:t>Names and offices of candidates and/or propositions;</a:t>
            </a:r>
          </a:p>
          <a:p>
            <a:pPr lvl="2">
              <a:lnSpc>
                <a:spcPct val="107000"/>
              </a:lnSpc>
            </a:pPr>
            <a:r>
              <a:rPr lang="en-US" dirty="0"/>
              <a:t>Date;</a:t>
            </a:r>
          </a:p>
          <a:p>
            <a:pPr lvl="2">
              <a:lnSpc>
                <a:spcPct val="107000"/>
              </a:lnSpc>
            </a:pPr>
            <a:r>
              <a:rPr lang="en-US" dirty="0"/>
              <a:t>Precinct number;</a:t>
            </a:r>
          </a:p>
          <a:p>
            <a:pPr lvl="2">
              <a:lnSpc>
                <a:spcPct val="107000"/>
              </a:lnSpc>
            </a:pPr>
            <a:endParaRPr lang="en-US" dirty="0"/>
          </a:p>
          <a:p>
            <a:pPr lvl="2">
              <a:lnSpc>
                <a:spcPct val="107000"/>
              </a:lnSpc>
            </a:pPr>
            <a:endParaRPr lang="en-US" dirty="0"/>
          </a:p>
          <a:p>
            <a:pPr lvl="2">
              <a:lnSpc>
                <a:spcPct val="107000"/>
              </a:lnSpc>
            </a:pPr>
            <a:endParaRPr lang="en-US" dirty="0"/>
          </a:p>
          <a:p>
            <a:pPr lvl="2">
              <a:lnSpc>
                <a:spcPct val="107000"/>
              </a:lnSpc>
            </a:pPr>
            <a:endParaRPr lang="en-US" dirty="0"/>
          </a:p>
          <a:p>
            <a:pPr lvl="2">
              <a:lnSpc>
                <a:spcPct val="107000"/>
              </a:lnSpc>
            </a:pPr>
            <a:r>
              <a:rPr lang="en-US" dirty="0"/>
              <a:t>Type of election;</a:t>
            </a:r>
          </a:p>
          <a:p>
            <a:pPr lvl="2">
              <a:lnSpc>
                <a:spcPct val="107000"/>
              </a:lnSpc>
            </a:pPr>
            <a:r>
              <a:rPr lang="en-US" dirty="0"/>
              <a:t>Name of presiding judge; and</a:t>
            </a:r>
          </a:p>
          <a:p>
            <a:pPr lvl="2">
              <a:lnSpc>
                <a:spcPct val="107000"/>
              </a:lnSpc>
            </a:pPr>
            <a:r>
              <a:rPr lang="en-US" dirty="0"/>
              <a:t>Signature of the person keeping the tally list.</a:t>
            </a:r>
          </a:p>
        </p:txBody>
      </p:sp>
    </p:spTree>
    <p:extLst>
      <p:ext uri="{BB962C8B-B14F-4D97-AF65-F5344CB8AC3E}">
        <p14:creationId xmlns:p14="http://schemas.microsoft.com/office/powerpoint/2010/main" val="2940844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92426-5981-794A-47F5-2CA79570BD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14E4BD9-28BA-141D-6A32-6F784B3B7AF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7D5780B-A05B-C7A0-DED8-920F86B87C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13D419-AAEC-EF0C-F4B1-8748F4D73A4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54DF49-82E3-B784-FFB5-72AFC7EBD2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B8BF59-B8B9-1FF6-103D-0A78F447B2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B2FD83-83E3-13E2-EA73-69F226C54E8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12D8E7-8C99-32A6-D10B-4420264323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70784F7-F1B4-63AC-B87B-0F5110101D6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BFCA2B-12BA-5D67-2222-5B27D3FD262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7038605-D628-8849-D0B7-B86C1E2A98D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850D8C2-3112-A67A-6DA2-9A97D8B999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F65DE8-38F6-4C86-BA1C-CF0A538C62A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F45D130-5911-0DA3-BE1C-008813D682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9D9D48-25AB-FF4B-44C0-D3C2AF79EC1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589F988-3F7A-E2DE-72A8-57382D8D8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56B3DC0-FA66-AED9-84D8-FAF56D4A1B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53F133B-247E-FF68-7F71-67C7115F76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023F350-C2B6-5C1A-A5BB-D15B562BFA8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3F25DAC-2028-E38F-38B5-E883BC4E4F2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E0E20BF-62D8-33B0-082C-0318D62788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1C096B3-1B99-F844-49BD-5FAC0B7763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77B95-FD23-782D-424F-770E3C4A3C9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2E5D457-9BE2-C29F-D0FD-CA69126C9A2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4E6B13A-92A6-5F3C-4C38-1D07AB7624F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2501E9A-A74A-2C40-E427-5B0EE27A367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E38BC11-A5B8-CC6A-A832-11246364D64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0AC867-C07E-6C2C-2302-B3B56A427F5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576171C-877F-952C-0FD6-3D5929153A1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E1C4C39-CE49-3071-BD4D-E20F2C3E715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1AA861-45A3-4327-6C93-CA5374531A7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094E89E-F013-5589-02EB-44FE9A34A7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D55015F-EA60-D749-7419-9CEEE07A04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D587678-753A-1F11-F975-0F1F0DE211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04B9C8-1047-CB03-3A20-E3692538B5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0C37A1-997B-0AF8-BCF6-D3B2EC909BB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6EE511-4D76-BC47-49FA-2D282F16226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4955166-D8E0-84D1-A9BC-C4B4C00B19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F06D5D6-6AEA-75FD-664B-4511B6A87FD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BDC0D58-1682-0787-5ADA-562AAC604F9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99B1C-0C97-54E7-5373-BA90D6CA1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EB221D-9959-6558-B3E8-A9C412C16F5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0FD938-AAB3-7443-DE3D-5E106920523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BFF1E7-C2EA-AAD9-AEC3-748649CED8D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A527B2F-7F19-E67D-0AB6-B443AD8F188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123A36A-6716-5F46-B16E-CA32FEF45B3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C4DCEF3-ADE3-D1D5-0BF4-B636AD05C82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66577FE-B55D-E8F8-FCFA-DBD7DAD8D20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5D74BE8-B73C-E5C7-B815-6F484F0FFC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70ABBFA-E115-23D0-5339-30961FFFE12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C3FDF2-BF75-7A9E-120A-756D15E044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453EA6-6D70-6D2A-952B-D977ECCB996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0ACE114-B4D3-8D94-35EB-35216DCE13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693550-F949-3FEB-67FE-222081C12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8026D71-1274-4AFE-2165-C077B59E8C3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35604D-B130-1514-643D-BA4833E67E0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13E5DF-94F9-F35D-2A9B-E83364BD1BD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6696C8C-D67E-054E-3EB2-26551E208F4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E662130-6833-8AAD-F13D-4B6A8213A5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284464-5143-0B05-4106-78AEEBC210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D40B32-1685-A526-B0F6-8F661766EE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A9DF2D-8A11-2852-49EA-B05C7CF58C8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325893-81FA-57F5-8F49-A9680021F5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AEB21EE-C537-4168-18D6-6CC44A6434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89645BD-6B3F-8861-3EEF-B8025B09DB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8F4B5D-6E1F-9FB1-71FD-C9CAC958B7D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789EA87-EE46-4E9F-CF87-32977886FF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AEB7-8138-08FF-01FC-C5383C6DE25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D57884A-7AE4-AAF9-9F6B-53FCABA8AE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E6F01C5-8E13-D509-2310-B1F5F786AEC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CEFC27-105B-C364-3ADE-735FFF9B2C7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05A56A-9CDE-B127-7799-5B3D2AE0E3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BEFF148-FBA5-F5B0-9CFC-53E0676CD56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40EC1-F1AD-361D-66A0-3462012539C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3CA482A-05C9-A17A-FAC0-C1CCB800424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7E8E525-D144-B947-F243-BCB0D639262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12DD798-9678-A4D9-B467-6534A2549A7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1C1F7F8-7453-E87E-02CB-579E28D7279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BF307C-F3DA-01F1-D53B-AA616033519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BAB1A3-3212-9C4D-F05A-985EBDF4156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AFD9A86-CBBF-3AB6-A014-F2E230B2D6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35AB6F2-CCB9-F546-2D2B-6CAADE130E0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1AE499B-E242-BBF6-BC30-D837DCCE40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8CE9582-67C4-9232-F2CA-6515A277B5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BCA1E49-59C8-CF6C-89C8-CFE26C8B82A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0985D1-C8EE-BF85-AAEE-5A80EDAEB7A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A7EC61E-DE2A-82A6-138E-CF1FB1EF99D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E416BD-0996-208B-BFE0-EAB61E33423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91F7ACB-C66D-CEE5-A16A-93D3CB243A9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4BA6E75-8396-A6FA-0F02-B3CCE39018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9893B15-4E2E-912C-0B61-E096BA2A1B8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B4D0F01-486F-D850-9548-9573A98FA00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8BD7C8C-0344-BB80-E35C-E3EE988AA35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9E09CC2-10EB-E3ED-D6CC-DDE880AA160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3CD6F60-65FB-CD51-A357-284E5FF11B4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DE71386-32BB-4D7B-27B9-61746B4D709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8886D6-6B40-6E0E-89BC-5152E981060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1CCB271-3E4B-67B5-3327-BC70AFF650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EBC4413-AA69-4864-B1AF-D2593B7C7A2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82D2A91-0C0A-C8F5-5E1D-32F978E458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6C21043-0315-5756-A44E-B262825A763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B63995E-E8D3-D639-3AE5-9F4A9976CB8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0F91EBE-CB71-9D09-E07D-8886EDBF985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043CD85-B1F4-B9FB-1963-5717CDC6D8F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B6EF8-984F-A14E-271B-7F36B767FB3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21FD1E1-74EF-266A-EBC8-6A4CA86DFEA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36E5559-FCBA-7B85-6C8D-7316F822CE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44518F-6BD3-7C14-03AD-50EE89FB95B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30F6A34-490C-D8D7-7EDC-6091F547DD4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0D1DFEB-E3DB-FACC-BED2-A3BF599A335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6CE569-B65D-C4C5-CA04-ABB5DB80916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02B4BB-1838-DB15-730C-7550CBB39F2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D87034-20AF-F606-DAAA-37EF0353A56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365CA19-D9E4-131B-A7AC-9DD544A1AB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4E88170-7663-E635-08A6-48967F1E138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738058-ABA9-2BE7-8D8B-5FEEA84732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D43C25C-960D-328C-2FC4-5D893E3601D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10F9DC-599A-0F46-1864-E01FBFB3383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523527-AC1A-0633-9E32-3E6967168BD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195522A-AC0D-7A8E-854A-AF68ADC401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DC91FC-4FDB-DD53-E84E-A54E76E8191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81DEA7C-ACC8-94D5-D67C-5E2B2A48C07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1FAC245-42EE-ACE0-BC3E-4142C508F3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12DEC2F-FDE2-835E-C4CF-2D8B58B385C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D4B94F-71D0-D81F-892A-F8FDC366B9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523197A-BCEC-BC7C-3E99-250379BE788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B541F9C-45FD-FA50-1C86-72B9F66B3BA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E95F31-EA44-D638-B1CC-B4B0B4806D9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5961DCC-5D68-5187-A050-4D34DC9760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88CCE1-CD02-753E-4C91-3C0445411BF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F8D4B1D-245E-F39B-B43A-9177DA47E4D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50FA5DB-F2D1-B0F6-D6A0-7CCDB3A7076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7EFCB27-880D-C44C-5CDC-035C01EE5A3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3ABED49-D760-A813-A90B-979A48F3597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63266AF-5738-B279-2AD8-98CB3472552D}"/>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4AC44B01-A66D-255F-3ED2-59E9721769A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6B957D42-C8E3-4ED9-95BD-2F1F528F2E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7</a:t>
            </a:fld>
            <a:endParaRPr lang="en-US" dirty="0">
              <a:solidFill>
                <a:schemeClr val="tx1"/>
              </a:solidFill>
              <a:latin typeface="Calibri" panose="020F0502020204030204"/>
            </a:endParaRPr>
          </a:p>
        </p:txBody>
      </p:sp>
      <p:sp>
        <p:nvSpPr>
          <p:cNvPr id="144" name="Title 3">
            <a:extLst>
              <a:ext uri="{FF2B5EF4-FFF2-40B4-BE49-F238E27FC236}">
                <a16:creationId xmlns:a16="http://schemas.microsoft.com/office/drawing/2014/main" id="{B969BC47-6FDB-4055-B3E8-36592FF8E9DB}"/>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(Ballot Tabulating/Ballot Box Area)</a:t>
            </a:r>
            <a:endParaRPr lang="en-US" dirty="0"/>
          </a:p>
        </p:txBody>
      </p:sp>
      <p:sp>
        <p:nvSpPr>
          <p:cNvPr id="145" name="Content Placeholder 2">
            <a:extLst>
              <a:ext uri="{FF2B5EF4-FFF2-40B4-BE49-F238E27FC236}">
                <a16:creationId xmlns:a16="http://schemas.microsoft.com/office/drawing/2014/main" id="{B42C6860-E27C-40A4-8456-FBB773DC9791}"/>
              </a:ext>
            </a:extLst>
          </p:cNvPr>
          <p:cNvSpPr txBox="1">
            <a:spLocks/>
          </p:cNvSpPr>
          <p:nvPr/>
        </p:nvSpPr>
        <p:spPr>
          <a:xfrm>
            <a:off x="817760" y="2865779"/>
            <a:ext cx="10515600" cy="3951979"/>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Tabulator(s)</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buFont typeface="+mj-lt"/>
              <a:buAutoNum type="arabicPeriod"/>
            </a:pPr>
            <a:r>
              <a:rPr lang="en-US" dirty="0"/>
              <a:t>The election judge must suspend the polls.</a:t>
            </a:r>
          </a:p>
          <a:p>
            <a:pPr marL="914400" lvl="1" indent="-457200">
              <a:lnSpc>
                <a:spcPct val="107000"/>
              </a:lnSpc>
              <a:buFont typeface="+mj-lt"/>
              <a:buAutoNum type="arabicPeriod"/>
            </a:pPr>
            <a:r>
              <a:rPr lang="en-US" dirty="0"/>
              <a:t>Power off and close the ballot tabulator(s).</a:t>
            </a:r>
          </a:p>
          <a:p>
            <a:pPr marL="914400" lvl="1" indent="-457200">
              <a:lnSpc>
                <a:spcPct val="107000"/>
              </a:lnSpc>
              <a:buFont typeface="+mj-lt"/>
              <a:buAutoNum type="arabicPeriod"/>
            </a:pPr>
            <a:r>
              <a:rPr lang="en-US" dirty="0"/>
              <a:t>Seal the ballot tabulator(s) and record the seal numbers on the </a:t>
            </a:r>
            <a:r>
              <a:rPr lang="en-US" u="sng" dirty="0">
                <a:hlinkClick r:id="rId5"/>
              </a:rPr>
              <a:t>Record of Early Voting Ballot Box Seals</a:t>
            </a:r>
            <a:r>
              <a:rPr lang="en-US" dirty="0"/>
              <a:t> (Form 7-18).</a:t>
            </a:r>
          </a:p>
        </p:txBody>
      </p:sp>
    </p:spTree>
    <p:extLst>
      <p:ext uri="{BB962C8B-B14F-4D97-AF65-F5344CB8AC3E}">
        <p14:creationId xmlns:p14="http://schemas.microsoft.com/office/powerpoint/2010/main" val="1010786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75961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marL="914400" lvl="1" indent="-457200">
              <a:lnSpc>
                <a:spcPct val="107000"/>
              </a:lnSpc>
              <a:spcBef>
                <a:spcPts val="0"/>
              </a:spcBef>
              <a:buFont typeface="+mj-lt"/>
              <a:buAutoNum type="arabicPeriod" startAt="2"/>
            </a:pPr>
            <a:r>
              <a:rPr lang="en-US" dirty="0"/>
              <a:t>Before the counting begins, the ballot box or other designated container should be inspected to ensure that it is empty. It should then be locked and remain locked (except as authorized by the 	presiding judge) and within view of the counting officers.</a:t>
            </a:r>
          </a:p>
          <a:p>
            <a:pPr marL="914400" lvl="1" indent="-457200">
              <a:lnSpc>
                <a:spcPct val="107000"/>
              </a:lnSpc>
              <a:buFont typeface="+mj-lt"/>
              <a:buAutoNum type="arabicPeriod" startAt="2"/>
            </a:pPr>
            <a:r>
              <a:rPr lang="en-US" dirty="0"/>
              <a:t>If a ballot is not counted because two or more marked ballots were folded together or because the judge determines the ballot was not provided to the voter at the polling place, an election officer must indicate on the back of the ballot the reason for not counting it.</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FC51CB7C-FDE4-4E0F-9662-1A46FC0BBDF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Tree>
    <p:extLst>
      <p:ext uri="{BB962C8B-B14F-4D97-AF65-F5344CB8AC3E}">
        <p14:creationId xmlns:p14="http://schemas.microsoft.com/office/powerpoint/2010/main" val="1557046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9519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marL="914400" lvl="1" indent="-457200">
              <a:lnSpc>
                <a:spcPct val="107000"/>
              </a:lnSpc>
              <a:spcBef>
                <a:spcPts val="0"/>
              </a:spcBef>
              <a:buFont typeface="+mj-lt"/>
              <a:buAutoNum type="arabicPeriod" startAt="4"/>
            </a:pPr>
            <a:r>
              <a:rPr lang="en-US" dirty="0"/>
              <a:t>The officer designated as the reader should remove the ballots from the ballot box.  </a:t>
            </a:r>
          </a:p>
          <a:p>
            <a:pPr marL="914400" lvl="1" indent="-457200">
              <a:lnSpc>
                <a:spcPct val="107000"/>
              </a:lnSpc>
              <a:spcBef>
                <a:spcPts val="0"/>
              </a:spcBef>
              <a:buFont typeface="+mj-lt"/>
              <a:buAutoNum type="arabicPeriod" startAt="4"/>
            </a:pPr>
            <a:r>
              <a:rPr lang="en-US" dirty="0"/>
              <a:t>The reader must read and distinctly announce, to the officers keeping the tally lists, each name of a candidate or proposition for which there is a vote.</a:t>
            </a:r>
          </a:p>
          <a:p>
            <a:pPr lvl="2">
              <a:lnSpc>
                <a:spcPct val="107000"/>
              </a:lnSpc>
            </a:pPr>
            <a:r>
              <a:rPr lang="en-US" dirty="0"/>
              <a:t>The failure of a voter to mark his or her ballot in strict conformity with the law does not invalidate the ballot. </a:t>
            </a:r>
          </a:p>
          <a:p>
            <a:pPr lvl="2">
              <a:lnSpc>
                <a:spcPct val="107000"/>
              </a:lnSpc>
            </a:pPr>
            <a:r>
              <a:rPr lang="en-US" dirty="0"/>
              <a:t>The failure of a voter to vote a full ballot does not invalidate the ballot. </a:t>
            </a:r>
          </a:p>
          <a:p>
            <a:pPr marL="914400" lvl="1" indent="-457200">
              <a:lnSpc>
                <a:spcPct val="107000"/>
              </a:lnSpc>
              <a:buFont typeface="+mj-lt"/>
              <a:buAutoNum type="arabicPeriod" startAt="4"/>
            </a:pPr>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FC51CB7C-FDE4-4E0F-9662-1A46FC0BBDF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Tree>
    <p:extLst>
      <p:ext uri="{BB962C8B-B14F-4D97-AF65-F5344CB8AC3E}">
        <p14:creationId xmlns:p14="http://schemas.microsoft.com/office/powerpoint/2010/main" val="845158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03339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lvl="2">
              <a:lnSpc>
                <a:spcPct val="107000"/>
              </a:lnSpc>
              <a:spcBef>
                <a:spcPts val="0"/>
              </a:spcBef>
            </a:pPr>
            <a:r>
              <a:rPr lang="en-US" dirty="0"/>
              <a:t>A ballot must be counted on all races and propositions where the intent of the voter is clearly ascertainable, except where the law expressly prohibits the counting of the ballot.  </a:t>
            </a:r>
          </a:p>
          <a:p>
            <a:pPr lvl="2">
              <a:lnSpc>
                <a:spcPct val="107000"/>
              </a:lnSpc>
            </a:pPr>
            <a:r>
              <a:rPr lang="en-US" dirty="0"/>
              <a:t>If a provisional ballot is found outside a provisional ballot affidavit envelope, the ballot must not be counted. </a:t>
            </a:r>
          </a:p>
          <a:p>
            <a:pPr lvl="2">
              <a:lnSpc>
                <a:spcPct val="107000"/>
              </a:lnSpc>
            </a:pPr>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FC51CB7C-FDE4-4E0F-9662-1A46FC0BBDF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Tree>
    <p:extLst>
      <p:ext uri="{BB962C8B-B14F-4D97-AF65-F5344CB8AC3E}">
        <p14:creationId xmlns:p14="http://schemas.microsoft.com/office/powerpoint/2010/main" val="2025029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9519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lvl="2">
              <a:lnSpc>
                <a:spcPct val="107000"/>
              </a:lnSpc>
              <a:spcBef>
                <a:spcPts val="0"/>
              </a:spcBef>
            </a:pPr>
            <a:r>
              <a:rPr lang="en-US" b="1" dirty="0"/>
              <a:t>An individual vote is not counted if:</a:t>
            </a:r>
            <a:endParaRPr lang="en-US" dirty="0"/>
          </a:p>
          <a:p>
            <a:pPr lvl="3">
              <a:lnSpc>
                <a:spcPct val="107000"/>
              </a:lnSpc>
              <a:buFont typeface="Courier New" panose="02070309020205020404" pitchFamily="49" charset="0"/>
              <a:buChar char="o"/>
            </a:pPr>
            <a:r>
              <a:rPr lang="en-US" dirty="0"/>
              <a:t>The intent of the voter cannot be determined. </a:t>
            </a:r>
          </a:p>
          <a:p>
            <a:pPr lvl="3">
              <a:lnSpc>
                <a:spcPct val="107000"/>
              </a:lnSpc>
              <a:buFont typeface="Courier New" panose="02070309020205020404" pitchFamily="49" charset="0"/>
              <a:buChar char="o"/>
            </a:pPr>
            <a:r>
              <a:rPr lang="en-US" dirty="0"/>
              <a:t>The voter marked more than one candidate for one race, except in municipal, school board, or other political subdivision elections where it is possible to vote for more than one candidate in the same race.  </a:t>
            </a:r>
          </a:p>
          <a:p>
            <a:pPr lvl="3">
              <a:lnSpc>
                <a:spcPct val="107000"/>
              </a:lnSpc>
              <a:buFont typeface="Courier New" panose="02070309020205020404" pitchFamily="49" charset="0"/>
              <a:buChar char="o"/>
            </a:pPr>
            <a:r>
              <a:rPr lang="en-US" dirty="0"/>
              <a:t>The voter used a sticker or rubber stamp with the name of a write-in candidate printed or written on it. </a:t>
            </a:r>
          </a:p>
          <a:p>
            <a:pPr lvl="3">
              <a:lnSpc>
                <a:spcPct val="107000"/>
              </a:lnSpc>
              <a:buFont typeface="Courier New" panose="02070309020205020404" pitchFamily="49" charset="0"/>
              <a:buChar char="o"/>
            </a:pPr>
            <a:endParaRPr lang="en-US"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FC51CB7C-FDE4-4E0F-9662-1A46FC0BBDF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Tree>
    <p:extLst>
      <p:ext uri="{BB962C8B-B14F-4D97-AF65-F5344CB8AC3E}">
        <p14:creationId xmlns:p14="http://schemas.microsoft.com/office/powerpoint/2010/main" val="555896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290515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lvl="3">
              <a:lnSpc>
                <a:spcPct val="107000"/>
              </a:lnSpc>
              <a:spcBef>
                <a:spcPts val="0"/>
              </a:spcBef>
              <a:buFont typeface="Courier New" panose="02070309020205020404" pitchFamily="49" charset="0"/>
              <a:buChar char="o"/>
            </a:pPr>
            <a:r>
              <a:rPr lang="en-US" dirty="0"/>
              <a:t>A November general election, city council officer elections, an independent and common school district trustee election, special elections for state representative and state senator, or other elections where declaration of write-in is required and the voter writes in the name of a person whose name is not on the List of Declared Write-In Candidates.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FC51CB7C-FDE4-4E0F-9662-1A46FC0BBDF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Tree>
    <p:extLst>
      <p:ext uri="{BB962C8B-B14F-4D97-AF65-F5344CB8AC3E}">
        <p14:creationId xmlns:p14="http://schemas.microsoft.com/office/powerpoint/2010/main" val="3110748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296927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lvl="3">
              <a:lnSpc>
                <a:spcPct val="107000"/>
              </a:lnSpc>
              <a:spcBef>
                <a:spcPts val="0"/>
              </a:spcBef>
              <a:buFont typeface="Courier New" panose="02070309020205020404" pitchFamily="49" charset="0"/>
              <a:buChar char="o"/>
            </a:pPr>
            <a:r>
              <a:rPr lang="en-US" i="1" dirty="0"/>
              <a:t>The election is a runoff or primary election and the vote is a write-in. </a:t>
            </a:r>
            <a:endParaRPr lang="en-US" dirty="0"/>
          </a:p>
          <a:p>
            <a:pPr lvl="3">
              <a:lnSpc>
                <a:spcPct val="107000"/>
              </a:lnSpc>
              <a:buFont typeface="Courier New" panose="02070309020205020404" pitchFamily="49" charset="0"/>
              <a:buChar char="o"/>
            </a:pPr>
            <a:r>
              <a:rPr lang="en-US" dirty="0"/>
              <a:t>The voter did not vote for both the presidential and vice-presidential candidate of the same party, except when the voter writes in the name of a declared write-in presidential candidate the vote must be counted even if the name of the corresponding vice-presidential candidate is not written in.  </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FC51CB7C-FDE4-4E0F-9662-1A46FC0BBDF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Tree>
    <p:extLst>
      <p:ext uri="{BB962C8B-B14F-4D97-AF65-F5344CB8AC3E}">
        <p14:creationId xmlns:p14="http://schemas.microsoft.com/office/powerpoint/2010/main" val="1545634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9519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lvl="2">
              <a:lnSpc>
                <a:spcPct val="107000"/>
              </a:lnSpc>
              <a:spcBef>
                <a:spcPts val="0"/>
              </a:spcBef>
            </a:pPr>
            <a:r>
              <a:rPr lang="en-US" b="1" dirty="0"/>
              <a:t>A ballot</a:t>
            </a:r>
            <a:r>
              <a:rPr lang="en-US" dirty="0"/>
              <a:t> </a:t>
            </a:r>
            <a:r>
              <a:rPr lang="en-US" b="1" dirty="0"/>
              <a:t>is not counted if</a:t>
            </a:r>
            <a:r>
              <a:rPr lang="en-US" dirty="0"/>
              <a:t>:</a:t>
            </a:r>
          </a:p>
          <a:p>
            <a:pPr lvl="3">
              <a:lnSpc>
                <a:spcPct val="107000"/>
              </a:lnSpc>
              <a:spcBef>
                <a:spcPts val="0"/>
              </a:spcBef>
              <a:buFont typeface="Courier New" panose="02070309020205020404" pitchFamily="49" charset="0"/>
              <a:buChar char="o"/>
            </a:pPr>
            <a:r>
              <a:rPr lang="en-US" dirty="0"/>
              <a:t>The intent of the voter cannot be determined for any races or propositions on the ballot. </a:t>
            </a:r>
          </a:p>
          <a:p>
            <a:pPr lvl="3">
              <a:lnSpc>
                <a:spcPct val="107000"/>
              </a:lnSpc>
              <a:buFont typeface="Courier New" panose="02070309020205020404" pitchFamily="49" charset="0"/>
              <a:buChar char="o"/>
            </a:pPr>
            <a:r>
              <a:rPr lang="en-US" dirty="0"/>
              <a:t>Two or more marked ballots are folded together in a manner indicating that they were folded together when deposited in the ballot box.</a:t>
            </a:r>
          </a:p>
          <a:p>
            <a:pPr lvl="3">
              <a:lnSpc>
                <a:spcPct val="107000"/>
              </a:lnSpc>
              <a:buFont typeface="Courier New" panose="02070309020205020404" pitchFamily="49" charset="0"/>
              <a:buChar char="o"/>
            </a:pPr>
            <a:r>
              <a:rPr lang="en-US" dirty="0"/>
              <a:t>The ballot is not numbered and the presiding judge determines that the ballot was not provided at the polling place. </a:t>
            </a:r>
          </a:p>
          <a:p>
            <a:pPr lvl="3">
              <a:lnSpc>
                <a:spcPct val="107000"/>
              </a:lnSpc>
              <a:buFont typeface="Courier New" panose="02070309020205020404" pitchFamily="49" charset="0"/>
              <a:buChar char="o"/>
            </a:pPr>
            <a:r>
              <a:rPr lang="en-US" dirty="0"/>
              <a:t>The ballot was not deposited in the ballot box.</a:t>
            </a:r>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FC51CB7C-FDE4-4E0F-9662-1A46FC0BBDF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Tree>
    <p:extLst>
      <p:ext uri="{BB962C8B-B14F-4D97-AF65-F5344CB8AC3E}">
        <p14:creationId xmlns:p14="http://schemas.microsoft.com/office/powerpoint/2010/main" val="3486855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2A718002-0FC1-483B-A104-F80902993FB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1A301415-EF17-4020-9B56-DBAEBA363DA8}"/>
              </a:ext>
            </a:extLst>
          </p:cNvPr>
          <p:cNvSpPr txBox="1">
            <a:spLocks/>
          </p:cNvSpPr>
          <p:nvPr/>
        </p:nvSpPr>
        <p:spPr>
          <a:xfrm>
            <a:off x="817760" y="2865779"/>
            <a:ext cx="10661226" cy="349268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Hand-Counting Optical/Digital Scan Ballots From Precinct Ballot Counter</a:t>
            </a:r>
          </a:p>
          <a:p>
            <a:pPr marL="914400" lvl="1" indent="-457200">
              <a:lnSpc>
                <a:spcPct val="107000"/>
              </a:lnSpc>
              <a:spcBef>
                <a:spcPts val="0"/>
              </a:spcBef>
              <a:buFont typeface="+mj-lt"/>
              <a:buAutoNum type="arabicPeriod" startAt="6"/>
            </a:pPr>
            <a:r>
              <a:rPr lang="en-US" dirty="0"/>
              <a:t>As each vote is read, a tally mark is made by the corresponding name or number on the tally sheets. </a:t>
            </a:r>
          </a:p>
          <a:p>
            <a:pPr marL="914400" lvl="1" indent="-457200">
              <a:lnSpc>
                <a:spcPct val="107000"/>
              </a:lnSpc>
              <a:buFont typeface="+mj-lt"/>
              <a:buAutoNum type="arabicPeriod" startAt="6"/>
            </a:pPr>
            <a:r>
              <a:rPr lang="en-US" dirty="0"/>
              <a:t>The tally lists should be compared periodically and any errors or discrepancies corrected.</a:t>
            </a:r>
          </a:p>
          <a:p>
            <a:pPr marL="914400" lvl="1" indent="-457200">
              <a:lnSpc>
                <a:spcPct val="107000"/>
              </a:lnSpc>
              <a:buFont typeface="+mj-lt"/>
              <a:buAutoNum type="arabicPeriod" startAt="6"/>
            </a:pPr>
            <a:r>
              <a:rPr lang="en-US" dirty="0"/>
              <a:t>When the reader has completely read and announced all votes on the ballot, he or she deposits the ballot in the ballot box or other designated container. </a:t>
            </a:r>
          </a:p>
          <a:p>
            <a:pPr marL="914400" lvl="1" indent="-457200">
              <a:lnSpc>
                <a:spcPct val="107000"/>
              </a:lnSpc>
              <a:buFont typeface="+mj-lt"/>
              <a:buAutoNum type="arabicPeriod" startAt="6"/>
            </a:pPr>
            <a:r>
              <a:rPr lang="en-US" dirty="0"/>
              <a:t>Any voted ballot that is not counted is deposited in Ballot Box No. 3. </a:t>
            </a:r>
            <a:endParaRPr lang="en-US" b="1" dirty="0"/>
          </a:p>
        </p:txBody>
      </p:sp>
      <p:sp>
        <p:nvSpPr>
          <p:cNvPr id="14" name="Slide Number Placeholder 3">
            <a:extLst>
              <a:ext uri="{FF2B5EF4-FFF2-40B4-BE49-F238E27FC236}">
                <a16:creationId xmlns:a16="http://schemas.microsoft.com/office/drawing/2014/main" id="{D6068F7E-8A70-4DF8-BBBD-F42C95A25BD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FC51CB7C-FDE4-4E0F-9662-1A46FC0BBDF4}"/>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10.1C</a:t>
            </a:r>
          </a:p>
        </p:txBody>
      </p:sp>
    </p:spTree>
    <p:extLst>
      <p:ext uri="{BB962C8B-B14F-4D97-AF65-F5344CB8AC3E}">
        <p14:creationId xmlns:p14="http://schemas.microsoft.com/office/powerpoint/2010/main" val="1667107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3">
            <a:extLst>
              <a:ext uri="{FF2B5EF4-FFF2-40B4-BE49-F238E27FC236}">
                <a16:creationId xmlns:a16="http://schemas.microsoft.com/office/drawing/2014/main" id="{9493F883-4637-480B-B6FF-22A2A4BB858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7" name="Content Placeholder 2">
            <a:extLst>
              <a:ext uri="{FF2B5EF4-FFF2-40B4-BE49-F238E27FC236}">
                <a16:creationId xmlns:a16="http://schemas.microsoft.com/office/drawing/2014/main" id="{46AC511F-DD70-4CAB-BBC5-520431AB1AE8}"/>
              </a:ext>
            </a:extLst>
          </p:cNvPr>
          <p:cNvSpPr txBox="1">
            <a:spLocks/>
          </p:cNvSpPr>
          <p:nvPr/>
        </p:nvSpPr>
        <p:spPr>
          <a:xfrm>
            <a:off x="817760" y="2865779"/>
            <a:ext cx="10661226" cy="375961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ePollbook and MiFi</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ePollbook vendor.</a:t>
            </a:r>
          </a:p>
          <a:p>
            <a:pPr marL="914400" lvl="1" indent="-457200">
              <a:lnSpc>
                <a:spcPct val="107000"/>
              </a:lnSpc>
              <a:spcBef>
                <a:spcPts val="0"/>
              </a:spcBef>
              <a:buFont typeface="+mj-lt"/>
              <a:buAutoNum type="arabicPeriod"/>
            </a:pPr>
            <a:r>
              <a:rPr lang="en-US" dirty="0"/>
              <a:t>Retrieve the Combined Ballot Register of Official Ballots and Ballot and Seal Certificate.</a:t>
            </a:r>
          </a:p>
          <a:p>
            <a:pPr marL="914400" lvl="1" indent="-457200">
              <a:lnSpc>
                <a:spcPct val="107000"/>
              </a:lnSpc>
              <a:spcBef>
                <a:spcPts val="0"/>
              </a:spcBef>
              <a:buFont typeface="+mj-lt"/>
              <a:buAutoNum type="arabicPeriod"/>
            </a:pPr>
            <a:r>
              <a:rPr lang="en-US" dirty="0"/>
              <a:t>The election judge must complete the remainder of the Combined Ballot Register of Official Ballots and Ballot and Seal Certificate.</a:t>
            </a:r>
          </a:p>
        </p:txBody>
      </p:sp>
      <p:sp>
        <p:nvSpPr>
          <p:cNvPr id="12" name="Slide Number Placeholder 3">
            <a:extLst>
              <a:ext uri="{FF2B5EF4-FFF2-40B4-BE49-F238E27FC236}">
                <a16:creationId xmlns:a16="http://schemas.microsoft.com/office/drawing/2014/main" id="{D36D6A08-8808-4524-B128-7D784899CF2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8" name="Slide Number Placeholder 3">
            <a:extLst>
              <a:ext uri="{FF2B5EF4-FFF2-40B4-BE49-F238E27FC236}">
                <a16:creationId xmlns:a16="http://schemas.microsoft.com/office/drawing/2014/main" id="{FBD5367D-F77E-42C4-9B1E-BBF2AE6D97E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10.1D</a:t>
            </a:r>
          </a:p>
        </p:txBody>
      </p:sp>
    </p:spTree>
    <p:extLst>
      <p:ext uri="{BB962C8B-B14F-4D97-AF65-F5344CB8AC3E}">
        <p14:creationId xmlns:p14="http://schemas.microsoft.com/office/powerpoint/2010/main" val="1821278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3">
            <a:extLst>
              <a:ext uri="{FF2B5EF4-FFF2-40B4-BE49-F238E27FC236}">
                <a16:creationId xmlns:a16="http://schemas.microsoft.com/office/drawing/2014/main" id="{9493F883-4637-480B-B6FF-22A2A4BB858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7" name="Content Placeholder 2">
            <a:extLst>
              <a:ext uri="{FF2B5EF4-FFF2-40B4-BE49-F238E27FC236}">
                <a16:creationId xmlns:a16="http://schemas.microsoft.com/office/drawing/2014/main" id="{46AC511F-DD70-4CAB-BBC5-520431AB1AE8}"/>
              </a:ext>
            </a:extLst>
          </p:cNvPr>
          <p:cNvSpPr txBox="1">
            <a:spLocks/>
          </p:cNvSpPr>
          <p:nvPr/>
        </p:nvSpPr>
        <p:spPr>
          <a:xfrm>
            <a:off x="817760" y="2865779"/>
            <a:ext cx="10661226" cy="336444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ePollbook and MiFi</a:t>
            </a:r>
          </a:p>
          <a:p>
            <a:pPr lvl="2">
              <a:lnSpc>
                <a:spcPct val="107000"/>
              </a:lnSpc>
              <a:spcBef>
                <a:spcPts val="0"/>
              </a:spcBef>
            </a:pPr>
            <a:r>
              <a:rPr lang="en-US" dirty="0"/>
              <a:t>If any discrepancies exist, the election judge must attempt to determine how discrepancies occurred. If unable to reconcile the discrepancies, contact the authority conducting the election for further instructions.</a:t>
            </a:r>
          </a:p>
          <a:p>
            <a:pPr lvl="2">
              <a:lnSpc>
                <a:spcPct val="107000"/>
              </a:lnSpc>
            </a:pPr>
            <a:r>
              <a:rPr lang="en-US" dirty="0"/>
              <a:t>The presiding and alternate judge and, if poll watchers are present, up to two poll watchers must complete and sign the affidavit at the bottom of the Combined Ballot Register of Official Ballots and Ballot and Seal Certificate.</a:t>
            </a:r>
          </a:p>
        </p:txBody>
      </p:sp>
      <p:sp>
        <p:nvSpPr>
          <p:cNvPr id="8" name="Slide Number Placeholder 3">
            <a:extLst>
              <a:ext uri="{FF2B5EF4-FFF2-40B4-BE49-F238E27FC236}">
                <a16:creationId xmlns:a16="http://schemas.microsoft.com/office/drawing/2014/main" id="{C349868F-A9D5-4564-A82D-34A0C06A8E8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9" name="Slide Number Placeholder 3">
            <a:extLst>
              <a:ext uri="{FF2B5EF4-FFF2-40B4-BE49-F238E27FC236}">
                <a16:creationId xmlns:a16="http://schemas.microsoft.com/office/drawing/2014/main" id="{9EE6C69C-CE34-4B2A-95A3-5E92866C404E}"/>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10.1D</a:t>
            </a:r>
          </a:p>
        </p:txBody>
      </p:sp>
    </p:spTree>
    <p:extLst>
      <p:ext uri="{BB962C8B-B14F-4D97-AF65-F5344CB8AC3E}">
        <p14:creationId xmlns:p14="http://schemas.microsoft.com/office/powerpoint/2010/main" val="1394579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92426-5981-794A-47F5-2CA79570BD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14E4BD9-28BA-141D-6A32-6F784B3B7AF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7D5780B-A05B-C7A0-DED8-920F86B87C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13D419-AAEC-EF0C-F4B1-8748F4D73A4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54DF49-82E3-B784-FFB5-72AFC7EBD2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B8BF59-B8B9-1FF6-103D-0A78F447B2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B2FD83-83E3-13E2-EA73-69F226C54E8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12D8E7-8C99-32A6-D10B-4420264323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70784F7-F1B4-63AC-B87B-0F5110101D6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BFCA2B-12BA-5D67-2222-5B27D3FD262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7038605-D628-8849-D0B7-B86C1E2A98D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850D8C2-3112-A67A-6DA2-9A97D8B999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F65DE8-38F6-4C86-BA1C-CF0A538C62A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F45D130-5911-0DA3-BE1C-008813D682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9D9D48-25AB-FF4B-44C0-D3C2AF79EC1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589F988-3F7A-E2DE-72A8-57382D8D8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56B3DC0-FA66-AED9-84D8-FAF56D4A1B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53F133B-247E-FF68-7F71-67C7115F76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023F350-C2B6-5C1A-A5BB-D15B562BFA8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3F25DAC-2028-E38F-38B5-E883BC4E4F2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E0E20BF-62D8-33B0-082C-0318D62788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1C096B3-1B99-F844-49BD-5FAC0B7763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77B95-FD23-782D-424F-770E3C4A3C9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2E5D457-9BE2-C29F-D0FD-CA69126C9A2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4E6B13A-92A6-5F3C-4C38-1D07AB7624F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2501E9A-A74A-2C40-E427-5B0EE27A367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E38BC11-A5B8-CC6A-A832-11246364D64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0AC867-C07E-6C2C-2302-B3B56A427F5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576171C-877F-952C-0FD6-3D5929153A1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E1C4C39-CE49-3071-BD4D-E20F2C3E715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1AA861-45A3-4327-6C93-CA5374531A7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094E89E-F013-5589-02EB-44FE9A34A7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D55015F-EA60-D749-7419-9CEEE07A04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D587678-753A-1F11-F975-0F1F0DE211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04B9C8-1047-CB03-3A20-E3692538B5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0C37A1-997B-0AF8-BCF6-D3B2EC909BB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6EE511-4D76-BC47-49FA-2D282F16226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4955166-D8E0-84D1-A9BC-C4B4C00B19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F06D5D6-6AEA-75FD-664B-4511B6A87FD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BDC0D58-1682-0787-5ADA-562AAC604F9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99B1C-0C97-54E7-5373-BA90D6CA1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EB221D-9959-6558-B3E8-A9C412C16F5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0FD938-AAB3-7443-DE3D-5E106920523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BFF1E7-C2EA-AAD9-AEC3-748649CED8D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A527B2F-7F19-E67D-0AB6-B443AD8F188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123A36A-6716-5F46-B16E-CA32FEF45B3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C4DCEF3-ADE3-D1D5-0BF4-B636AD05C82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66577FE-B55D-E8F8-FCFA-DBD7DAD8D20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5D74BE8-B73C-E5C7-B815-6F484F0FFC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70ABBFA-E115-23D0-5339-30961FFFE12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C3FDF2-BF75-7A9E-120A-756D15E044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453EA6-6D70-6D2A-952B-D977ECCB996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0ACE114-B4D3-8D94-35EB-35216DCE13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693550-F949-3FEB-67FE-222081C12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8026D71-1274-4AFE-2165-C077B59E8C3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35604D-B130-1514-643D-BA4833E67E0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13E5DF-94F9-F35D-2A9B-E83364BD1BD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6696C8C-D67E-054E-3EB2-26551E208F4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E662130-6833-8AAD-F13D-4B6A8213A5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284464-5143-0B05-4106-78AEEBC210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D40B32-1685-A526-B0F6-8F661766EE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A9DF2D-8A11-2852-49EA-B05C7CF58C8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325893-81FA-57F5-8F49-A9680021F5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AEB21EE-C537-4168-18D6-6CC44A6434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89645BD-6B3F-8861-3EEF-B8025B09DB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8F4B5D-6E1F-9FB1-71FD-C9CAC958B7D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789EA87-EE46-4E9F-CF87-32977886FF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AEB7-8138-08FF-01FC-C5383C6DE25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D57884A-7AE4-AAF9-9F6B-53FCABA8AE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E6F01C5-8E13-D509-2310-B1F5F786AEC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CEFC27-105B-C364-3ADE-735FFF9B2C7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05A56A-9CDE-B127-7799-5B3D2AE0E3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BEFF148-FBA5-F5B0-9CFC-53E0676CD56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40EC1-F1AD-361D-66A0-3462012539C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3CA482A-05C9-A17A-FAC0-C1CCB800424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7E8E525-D144-B947-F243-BCB0D639262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12DD798-9678-A4D9-B467-6534A2549A7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1C1F7F8-7453-E87E-02CB-579E28D7279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BF307C-F3DA-01F1-D53B-AA616033519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BAB1A3-3212-9C4D-F05A-985EBDF4156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AFD9A86-CBBF-3AB6-A014-F2E230B2D6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35AB6F2-CCB9-F546-2D2B-6CAADE130E0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1AE499B-E242-BBF6-BC30-D837DCCE40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8CE9582-67C4-9232-F2CA-6515A277B5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BCA1E49-59C8-CF6C-89C8-CFE26C8B82A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0985D1-C8EE-BF85-AAEE-5A80EDAEB7A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A7EC61E-DE2A-82A6-138E-CF1FB1EF99D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E416BD-0996-208B-BFE0-EAB61E33423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91F7ACB-C66D-CEE5-A16A-93D3CB243A9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4BA6E75-8396-A6FA-0F02-B3CCE39018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9893B15-4E2E-912C-0B61-E096BA2A1B8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B4D0F01-486F-D850-9548-9573A98FA00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8BD7C8C-0344-BB80-E35C-E3EE988AA35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9E09CC2-10EB-E3ED-D6CC-DDE880AA160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3CD6F60-65FB-CD51-A357-284E5FF11B4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DE71386-32BB-4D7B-27B9-61746B4D709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8886D6-6B40-6E0E-89BC-5152E981060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1CCB271-3E4B-67B5-3327-BC70AFF650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EBC4413-AA69-4864-B1AF-D2593B7C7A2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82D2A91-0C0A-C8F5-5E1D-32F978E458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6C21043-0315-5756-A44E-B262825A763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B63995E-E8D3-D639-3AE5-9F4A9976CB8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0F91EBE-CB71-9D09-E07D-8886EDBF985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043CD85-B1F4-B9FB-1963-5717CDC6D8F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B6EF8-984F-A14E-271B-7F36B767FB3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21FD1E1-74EF-266A-EBC8-6A4CA86DFEA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36E5559-FCBA-7B85-6C8D-7316F822CE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44518F-6BD3-7C14-03AD-50EE89FB95B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30F6A34-490C-D8D7-7EDC-6091F547DD4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0D1DFEB-E3DB-FACC-BED2-A3BF599A335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6CE569-B65D-C4C5-CA04-ABB5DB80916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02B4BB-1838-DB15-730C-7550CBB39F2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D87034-20AF-F606-DAAA-37EF0353A56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365CA19-D9E4-131B-A7AC-9DD544A1AB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4E88170-7663-E635-08A6-48967F1E138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738058-ABA9-2BE7-8D8B-5FEEA84732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D43C25C-960D-328C-2FC4-5D893E3601D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10F9DC-599A-0F46-1864-E01FBFB3383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523527-AC1A-0633-9E32-3E6967168BD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195522A-AC0D-7A8E-854A-AF68ADC401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DC91FC-4FDB-DD53-E84E-A54E76E8191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81DEA7C-ACC8-94D5-D67C-5E2B2A48C07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1FAC245-42EE-ACE0-BC3E-4142C508F3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12DEC2F-FDE2-835E-C4CF-2D8B58B385C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D4B94F-71D0-D81F-892A-F8FDC366B9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523197A-BCEC-BC7C-3E99-250379BE788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B541F9C-45FD-FA50-1C86-72B9F66B3BA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E95F31-EA44-D638-B1CC-B4B0B4806D9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5961DCC-5D68-5187-A050-4D34DC9760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88CCE1-CD02-753E-4C91-3C0445411BF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F8D4B1D-245E-F39B-B43A-9177DA47E4D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50FA5DB-F2D1-B0F6-D6A0-7CCDB3A7076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7EFCB27-880D-C44C-5CDC-035C01EE5A3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3ABED49-D760-A813-A90B-979A48F3597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63266AF-5738-B279-2AD8-98CB3472552D}"/>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4AC44B01-A66D-255F-3ED2-59E9721769A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6B957D42-C8E3-4ED9-95BD-2F1F528F2E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8</a:t>
            </a:fld>
            <a:endParaRPr lang="en-US" dirty="0">
              <a:solidFill>
                <a:schemeClr val="tx1"/>
              </a:solidFill>
              <a:latin typeface="Calibri" panose="020F0502020204030204"/>
            </a:endParaRPr>
          </a:p>
        </p:txBody>
      </p:sp>
      <p:sp>
        <p:nvSpPr>
          <p:cNvPr id="144" name="Title 3">
            <a:extLst>
              <a:ext uri="{FF2B5EF4-FFF2-40B4-BE49-F238E27FC236}">
                <a16:creationId xmlns:a16="http://schemas.microsoft.com/office/drawing/2014/main" id="{B969BC47-6FDB-4055-B3E8-36592FF8E9DB}"/>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(Ballot Tabulating/Ballot Box Area)</a:t>
            </a:r>
            <a:endParaRPr lang="en-US" dirty="0"/>
          </a:p>
        </p:txBody>
      </p:sp>
      <p:sp>
        <p:nvSpPr>
          <p:cNvPr id="145" name="Content Placeholder 2">
            <a:extLst>
              <a:ext uri="{FF2B5EF4-FFF2-40B4-BE49-F238E27FC236}">
                <a16:creationId xmlns:a16="http://schemas.microsoft.com/office/drawing/2014/main" id="{B42C6860-E27C-40A4-8456-FBB773DC9791}"/>
              </a:ext>
            </a:extLst>
          </p:cNvPr>
          <p:cNvSpPr txBox="1">
            <a:spLocks/>
          </p:cNvSpPr>
          <p:nvPr/>
        </p:nvSpPr>
        <p:spPr>
          <a:xfrm>
            <a:off x="817760" y="2865779"/>
            <a:ext cx="10515600" cy="1324465"/>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Ballot Tabulator(s)</a:t>
            </a:r>
          </a:p>
          <a:p>
            <a:pPr marL="914400" lvl="1" indent="-457200">
              <a:lnSpc>
                <a:spcPct val="107000"/>
              </a:lnSpc>
              <a:buFont typeface="+mj-lt"/>
              <a:buAutoNum type="arabicPeriod" startAt="4"/>
            </a:pPr>
            <a:r>
              <a:rPr lang="en-US" dirty="0"/>
              <a:t>Use the toggle switch to turn the surge protector off and unplug from the wall.</a:t>
            </a:r>
          </a:p>
        </p:txBody>
      </p:sp>
    </p:spTree>
    <p:extLst>
      <p:ext uri="{BB962C8B-B14F-4D97-AF65-F5344CB8AC3E}">
        <p14:creationId xmlns:p14="http://schemas.microsoft.com/office/powerpoint/2010/main" val="75024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3">
            <a:extLst>
              <a:ext uri="{FF2B5EF4-FFF2-40B4-BE49-F238E27FC236}">
                <a16:creationId xmlns:a16="http://schemas.microsoft.com/office/drawing/2014/main" id="{9493F883-4637-480B-B6FF-22A2A4BB8585}"/>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7" name="Content Placeholder 2">
            <a:extLst>
              <a:ext uri="{FF2B5EF4-FFF2-40B4-BE49-F238E27FC236}">
                <a16:creationId xmlns:a16="http://schemas.microsoft.com/office/drawing/2014/main" id="{46AC511F-DD70-4CAB-BBC5-520431AB1AE8}"/>
              </a:ext>
            </a:extLst>
          </p:cNvPr>
          <p:cNvSpPr txBox="1">
            <a:spLocks/>
          </p:cNvSpPr>
          <p:nvPr/>
        </p:nvSpPr>
        <p:spPr>
          <a:xfrm>
            <a:off x="817760" y="2865779"/>
            <a:ext cx="10661226" cy="3180486"/>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ePollbook and MiFi</a:t>
            </a:r>
          </a:p>
          <a:p>
            <a:pPr marL="914400" lvl="1" indent="-457200">
              <a:lnSpc>
                <a:spcPct val="107000"/>
              </a:lnSpc>
              <a:spcBef>
                <a:spcPts val="0"/>
              </a:spcBef>
              <a:buFont typeface="+mj-lt"/>
              <a:buAutoNum type="arabicPeriod" startAt="3"/>
            </a:pPr>
            <a:r>
              <a:rPr lang="en-US" dirty="0"/>
              <a:t>Power off the MiFi and place into the container in which it was issued.</a:t>
            </a:r>
          </a:p>
          <a:p>
            <a:pPr marL="914400" lvl="1" indent="-457200">
              <a:lnSpc>
                <a:spcPct val="107000"/>
              </a:lnSpc>
              <a:buFont typeface="+mj-lt"/>
              <a:buAutoNum type="arabicPeriod" startAt="3"/>
            </a:pPr>
            <a:r>
              <a:rPr lang="en-US" dirty="0"/>
              <a:t>Log out of and power off the ePollbook.</a:t>
            </a:r>
          </a:p>
          <a:p>
            <a:pPr marL="914400" lvl="1" indent="-457200">
              <a:lnSpc>
                <a:spcPct val="107000"/>
              </a:lnSpc>
              <a:buFont typeface="+mj-lt"/>
              <a:buAutoNum type="arabicPeriod" startAt="3"/>
            </a:pPr>
            <a:r>
              <a:rPr lang="en-US" dirty="0"/>
              <a:t>Unplug all cords from the ePollbook and return in the case/bag in which it was delivered.</a:t>
            </a:r>
          </a:p>
          <a:p>
            <a:pPr lvl="2">
              <a:lnSpc>
                <a:spcPct val="107000"/>
              </a:lnSpc>
            </a:pPr>
            <a:r>
              <a:rPr lang="en-US" dirty="0"/>
              <a:t>If applicable, document the seal number on the chain of custody form.</a:t>
            </a:r>
          </a:p>
          <a:p>
            <a:endParaRPr lang="en-US" dirty="0"/>
          </a:p>
        </p:txBody>
      </p:sp>
      <p:sp>
        <p:nvSpPr>
          <p:cNvPr id="8" name="Slide Number Placeholder 3">
            <a:extLst>
              <a:ext uri="{FF2B5EF4-FFF2-40B4-BE49-F238E27FC236}">
                <a16:creationId xmlns:a16="http://schemas.microsoft.com/office/drawing/2014/main" id="{7ABA66EE-6153-4C3F-91A2-D82B022E38A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9" name="Slide Number Placeholder 3">
            <a:extLst>
              <a:ext uri="{FF2B5EF4-FFF2-40B4-BE49-F238E27FC236}">
                <a16:creationId xmlns:a16="http://schemas.microsoft.com/office/drawing/2014/main" id="{03A0392F-9A41-47EA-87AD-D42FE8261E8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10.1D</a:t>
            </a:r>
          </a:p>
        </p:txBody>
      </p:sp>
    </p:spTree>
    <p:extLst>
      <p:ext uri="{BB962C8B-B14F-4D97-AF65-F5344CB8AC3E}">
        <p14:creationId xmlns:p14="http://schemas.microsoft.com/office/powerpoint/2010/main" val="1634474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3F2D2424-D12E-4DCA-B133-3A709278BCDA}"/>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AFA7BC7A-313E-4F34-96FC-ECBD72D5F433}"/>
              </a:ext>
            </a:extLst>
          </p:cNvPr>
          <p:cNvSpPr txBox="1">
            <a:spLocks/>
          </p:cNvSpPr>
          <p:nvPr/>
        </p:nvSpPr>
        <p:spPr>
          <a:xfrm>
            <a:off x="817760" y="2865779"/>
            <a:ext cx="10661226" cy="365292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Poll List (or Combination Form)</a:t>
            </a:r>
          </a:p>
          <a:p>
            <a:pPr>
              <a:lnSpc>
                <a:spcPct val="107000"/>
              </a:lnSpc>
              <a:spcBef>
                <a:spcPts val="0"/>
              </a:spcBef>
            </a:pPr>
            <a:r>
              <a:rPr lang="en-US" dirty="0"/>
              <a:t>Follow instructions provided by the authority conducting the election. </a:t>
            </a:r>
          </a:p>
          <a:p>
            <a:pPr marL="914400" lvl="1" indent="-457200">
              <a:lnSpc>
                <a:spcPct val="107000"/>
              </a:lnSpc>
              <a:spcBef>
                <a:spcPts val="0"/>
              </a:spcBef>
              <a:buFont typeface="+mj-lt"/>
              <a:buAutoNum type="arabicPeriod"/>
            </a:pPr>
            <a:r>
              <a:rPr lang="en-US" dirty="0"/>
              <a:t>Retrieve the Combined Ballot Register of Official Ballots and Ballot and Seal Certificate.</a:t>
            </a:r>
          </a:p>
          <a:p>
            <a:pPr marL="914400" lvl="1" indent="-457200">
              <a:lnSpc>
                <a:spcPct val="107000"/>
              </a:lnSpc>
              <a:spcBef>
                <a:spcPts val="0"/>
              </a:spcBef>
              <a:buFont typeface="+mj-lt"/>
              <a:buAutoNum type="arabicPeriod"/>
            </a:pPr>
            <a:r>
              <a:rPr lang="en-US" dirty="0"/>
              <a:t>The election judge must complete the remainder of the Combined Ballot Register of Official Ballots and Ballot and Seal Certificate.</a:t>
            </a:r>
          </a:p>
          <a:p>
            <a:pPr lvl="2">
              <a:lnSpc>
                <a:spcPct val="107000"/>
              </a:lnSpc>
              <a:spcBef>
                <a:spcPts val="0"/>
              </a:spcBef>
            </a:pPr>
            <a:r>
              <a:rPr lang="en-US" dirty="0"/>
              <a:t>If any discrepancies exist, the election judge must attempt to determine how discrepancies occurred. If unable to reconcile the discrepancies, contact the authority conducting the election for further instructions.</a:t>
            </a:r>
          </a:p>
        </p:txBody>
      </p:sp>
      <p:sp>
        <p:nvSpPr>
          <p:cNvPr id="6" name="Slide Number Placeholder 3">
            <a:extLst>
              <a:ext uri="{FF2B5EF4-FFF2-40B4-BE49-F238E27FC236}">
                <a16:creationId xmlns:a16="http://schemas.microsoft.com/office/drawing/2014/main" id="{7961A71D-500E-4086-90A3-4A88F9A64B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D8D4C6F8-7D4F-4B7B-A2A3-007809B9604B}"/>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10.1D</a:t>
            </a:r>
          </a:p>
        </p:txBody>
      </p:sp>
    </p:spTree>
    <p:extLst>
      <p:ext uri="{BB962C8B-B14F-4D97-AF65-F5344CB8AC3E}">
        <p14:creationId xmlns:p14="http://schemas.microsoft.com/office/powerpoint/2010/main" val="2902127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3F2D2424-D12E-4DCA-B133-3A709278BCDA}"/>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AFA7BC7A-313E-4F34-96FC-ECBD72D5F433}"/>
              </a:ext>
            </a:extLst>
          </p:cNvPr>
          <p:cNvSpPr txBox="1">
            <a:spLocks/>
          </p:cNvSpPr>
          <p:nvPr/>
        </p:nvSpPr>
        <p:spPr>
          <a:xfrm>
            <a:off x="817760" y="2865779"/>
            <a:ext cx="10661226" cy="344741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Poll List (or Combination Form)</a:t>
            </a:r>
          </a:p>
          <a:p>
            <a:pPr lvl="2">
              <a:lnSpc>
                <a:spcPct val="107000"/>
              </a:lnSpc>
              <a:spcBef>
                <a:spcPts val="0"/>
              </a:spcBef>
            </a:pPr>
            <a:r>
              <a:rPr lang="en-US" dirty="0"/>
              <a:t>The presiding and alternate judge and, if poll watchers are present, up to two poll watchers must complete and sign the affidavit at the bottom of the Combined Ballot Register of Official Ballots and Ballot and Seal Certificate.</a:t>
            </a:r>
          </a:p>
          <a:p>
            <a:pPr marL="914400" lvl="1" indent="-457200">
              <a:lnSpc>
                <a:spcPct val="107000"/>
              </a:lnSpc>
              <a:buFont typeface="+mj-lt"/>
              <a:buAutoNum type="arabicPeriod" startAt="3"/>
            </a:pPr>
            <a:r>
              <a:rPr lang="en-US" dirty="0"/>
              <a:t>Prepare the Poll List (or Combination Forms) for return to the authority conducting the election.</a:t>
            </a:r>
          </a:p>
          <a:p>
            <a:endParaRPr lang="en-US" dirty="0"/>
          </a:p>
        </p:txBody>
      </p:sp>
      <p:sp>
        <p:nvSpPr>
          <p:cNvPr id="12" name="Slide Number Placeholder 3">
            <a:extLst>
              <a:ext uri="{FF2B5EF4-FFF2-40B4-BE49-F238E27FC236}">
                <a16:creationId xmlns:a16="http://schemas.microsoft.com/office/drawing/2014/main" id="{3C8453A7-6E46-4FBE-A195-2EF7E438E99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0DB3D19B-0D95-4350-9B12-5A734CA394A9}"/>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10.1D</a:t>
            </a:r>
          </a:p>
        </p:txBody>
      </p:sp>
    </p:spTree>
    <p:extLst>
      <p:ext uri="{BB962C8B-B14F-4D97-AF65-F5344CB8AC3E}">
        <p14:creationId xmlns:p14="http://schemas.microsoft.com/office/powerpoint/2010/main" val="1457601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42856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Marking Devices</a:t>
            </a:r>
          </a:p>
          <a:p>
            <a:pPr>
              <a:lnSpc>
                <a:spcPct val="107000"/>
              </a:lnSpc>
              <a:spcBef>
                <a:spcPts val="0"/>
              </a:spcBef>
            </a:pPr>
            <a:r>
              <a:rPr lang="en-US" dirty="0"/>
              <a:t>Follow instructions provided by the authority conducting the election. If you do not have instructions or if you experience any technical issues, notify the authority conducting the election as soon as possible. The following steps may be different for each voting system vendor.</a:t>
            </a:r>
          </a:p>
          <a:p>
            <a:pPr marL="914400" lvl="1" indent="-457200">
              <a:lnSpc>
                <a:spcPct val="107000"/>
              </a:lnSpc>
              <a:buFont typeface="+mj-lt"/>
              <a:buAutoNum type="arabicPeriod"/>
            </a:pPr>
            <a:r>
              <a:rPr lang="en-US" dirty="0"/>
              <a:t>Remove all posted signs from the privacy screens.</a:t>
            </a:r>
          </a:p>
          <a:p>
            <a:pPr marL="914400" lvl="1" indent="-457200">
              <a:lnSpc>
                <a:spcPct val="107000"/>
              </a:lnSpc>
              <a:buFont typeface="+mj-lt"/>
              <a:buAutoNum type="arabicPeriod"/>
            </a:pPr>
            <a:r>
              <a:rPr lang="en-US" dirty="0"/>
              <a:t>Power off ballot marking device.</a:t>
            </a:r>
          </a:p>
          <a:p>
            <a:pPr marL="914400" lvl="1" indent="-457200">
              <a:lnSpc>
                <a:spcPct val="107000"/>
              </a:lnSpc>
              <a:buFont typeface="+mj-lt"/>
              <a:buAutoNum type="arabicPeriod"/>
            </a:pPr>
            <a:r>
              <a:rPr lang="en-US" dirty="0"/>
              <a:t>Unplug the ballot marking devices from the surge protector.</a:t>
            </a:r>
          </a:p>
        </p:txBody>
      </p:sp>
      <p:sp>
        <p:nvSpPr>
          <p:cNvPr id="12" name="Slide Number Placeholder 3">
            <a:extLst>
              <a:ext uri="{FF2B5EF4-FFF2-40B4-BE49-F238E27FC236}">
                <a16:creationId xmlns:a16="http://schemas.microsoft.com/office/drawing/2014/main" id="{7EE2EEDB-31A5-4BA6-9881-71C21CC84AC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AEDBA947-06C1-42D5-852F-1CBF1E01E8E3}"/>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10.1E</a:t>
            </a:r>
          </a:p>
        </p:txBody>
      </p:sp>
    </p:spTree>
    <p:extLst>
      <p:ext uri="{BB962C8B-B14F-4D97-AF65-F5344CB8AC3E}">
        <p14:creationId xmlns:p14="http://schemas.microsoft.com/office/powerpoint/2010/main" val="3902528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57565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Ballot Marking Devices</a:t>
            </a:r>
          </a:p>
          <a:p>
            <a:pPr marL="914400" lvl="1" indent="-457200">
              <a:lnSpc>
                <a:spcPct val="107000"/>
              </a:lnSpc>
              <a:spcBef>
                <a:spcPts val="0"/>
              </a:spcBef>
              <a:buFont typeface="+mj-lt"/>
              <a:buAutoNum type="arabicPeriod" startAt="4"/>
            </a:pPr>
            <a:r>
              <a:rPr lang="en-US" dirty="0"/>
              <a:t>Unplug the cords from the ballot marking device and place in carrying case in which they came.</a:t>
            </a:r>
          </a:p>
          <a:p>
            <a:pPr marL="914400" lvl="1" indent="-457200">
              <a:lnSpc>
                <a:spcPct val="107000"/>
              </a:lnSpc>
              <a:buFont typeface="+mj-lt"/>
              <a:buAutoNum type="arabicPeriod" startAt="4"/>
            </a:pPr>
            <a:r>
              <a:rPr lang="en-US" dirty="0"/>
              <a:t>Disassemble and pack all voting booths and privacy screens.</a:t>
            </a:r>
          </a:p>
          <a:p>
            <a:pPr marL="914400" lvl="1" indent="-457200">
              <a:lnSpc>
                <a:spcPct val="107000"/>
              </a:lnSpc>
              <a:buFont typeface="+mj-lt"/>
              <a:buAutoNum type="arabicPeriod" startAt="4"/>
            </a:pPr>
            <a:r>
              <a:rPr lang="en-US" dirty="0"/>
              <a:t>Seal each ballot marking device.</a:t>
            </a:r>
          </a:p>
          <a:p>
            <a:pPr marL="914400" lvl="1" indent="-457200">
              <a:lnSpc>
                <a:spcPct val="107000"/>
              </a:lnSpc>
              <a:buFont typeface="+mj-lt"/>
              <a:buAutoNum type="arabicPeriod" startAt="4"/>
            </a:pPr>
            <a:r>
              <a:rPr lang="en-US" dirty="0"/>
              <a:t>Pack up all surge protectors and other supplies in the boxes in which they came.</a:t>
            </a:r>
          </a:p>
          <a:p>
            <a:endParaRPr lang="en-US" dirty="0"/>
          </a:p>
        </p:txBody>
      </p:sp>
      <p:sp>
        <p:nvSpPr>
          <p:cNvPr id="6" name="Slide Number Placeholder 3">
            <a:extLst>
              <a:ext uri="{FF2B5EF4-FFF2-40B4-BE49-F238E27FC236}">
                <a16:creationId xmlns:a16="http://schemas.microsoft.com/office/drawing/2014/main" id="{7DA8CC5E-3FCA-40E4-923F-9F98E13552D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E1AE592D-7ADA-4E48-90A4-C8BCAFA982D0}"/>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10.1E</a:t>
            </a:r>
          </a:p>
        </p:txBody>
      </p:sp>
    </p:spTree>
    <p:extLst>
      <p:ext uri="{BB962C8B-B14F-4D97-AF65-F5344CB8AC3E}">
        <p14:creationId xmlns:p14="http://schemas.microsoft.com/office/powerpoint/2010/main" val="555373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55680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p>
          <a:p>
            <a:pPr>
              <a:lnSpc>
                <a:spcPct val="107000"/>
              </a:lnSpc>
              <a:spcBef>
                <a:spcPts val="0"/>
              </a:spcBef>
            </a:pPr>
            <a:r>
              <a:rPr lang="en-US" dirty="0"/>
              <a:t>Follow instructions provided by the authority conducting the election. </a:t>
            </a:r>
          </a:p>
          <a:p>
            <a:pPr marL="914400" lvl="1" indent="-457200">
              <a:lnSpc>
                <a:spcPct val="107000"/>
              </a:lnSpc>
              <a:buFont typeface="+mj-lt"/>
              <a:buAutoNum type="arabicPeriod"/>
            </a:pPr>
            <a:r>
              <a:rPr lang="en-US" dirty="0"/>
              <a:t>Making Out the Returns</a:t>
            </a:r>
          </a:p>
          <a:p>
            <a:pPr lvl="2">
              <a:lnSpc>
                <a:spcPct val="107000"/>
              </a:lnSpc>
            </a:pPr>
            <a:r>
              <a:rPr lang="en-US" dirty="0"/>
              <a:t>Two election officials and up to two poll watchers, if any are present, must sign the results tape.</a:t>
            </a:r>
          </a:p>
          <a:p>
            <a:pPr lvl="2">
              <a:lnSpc>
                <a:spcPct val="107000"/>
              </a:lnSpc>
            </a:pPr>
            <a:r>
              <a:rPr lang="en-US" dirty="0"/>
              <a:t>If write-in votes were hand tallied, an election judge must total each tally list to obtain the total number of votes cast for each candidate and/or for or against each proposition.</a:t>
            </a:r>
          </a:p>
        </p:txBody>
      </p:sp>
      <p:sp>
        <p:nvSpPr>
          <p:cNvPr id="7" name="Slide Number Placeholder 3">
            <a:extLst>
              <a:ext uri="{FF2B5EF4-FFF2-40B4-BE49-F238E27FC236}">
                <a16:creationId xmlns:a16="http://schemas.microsoft.com/office/drawing/2014/main" id="{AAB6C7A7-FA45-4322-AE95-7C6537A31A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AC05D2A4-1135-4101-83DE-953430F8B5B2}"/>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473872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8237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p>
          <a:p>
            <a:pPr lvl="2">
              <a:lnSpc>
                <a:spcPct val="107000"/>
              </a:lnSpc>
              <a:spcBef>
                <a:spcPts val="0"/>
              </a:spcBef>
            </a:pPr>
            <a:r>
              <a:rPr lang="en-US" dirty="0"/>
              <a:t>The presiding judge must complete and sign the </a:t>
            </a:r>
            <a:r>
              <a:rPr lang="en-US" u="sng" dirty="0">
                <a:hlinkClick r:id="rId2"/>
              </a:rPr>
              <a:t>Return Sheet</a:t>
            </a:r>
            <a:r>
              <a:rPr lang="en-US" dirty="0"/>
              <a:t> (Form 11-7) based on the results provided from the printed results tape and any tally sheets completed from counting write-in votes, if any. </a:t>
            </a:r>
          </a:p>
          <a:p>
            <a:pPr marL="914400" lvl="1" indent="-457200">
              <a:lnSpc>
                <a:spcPct val="107000"/>
              </a:lnSpc>
              <a:buFont typeface="+mj-lt"/>
              <a:buAutoNum type="arabicPeriod" startAt="2"/>
            </a:pPr>
            <a:r>
              <a:rPr lang="en-US" dirty="0"/>
              <a:t>Election records must be filed in four envelopes </a:t>
            </a:r>
            <a:r>
              <a:rPr lang="en-US" i="1" dirty="0"/>
              <a:t>(five in a primary election)</a:t>
            </a:r>
            <a:r>
              <a:rPr lang="en-US" dirty="0"/>
              <a:t> and three secure ballot boxes or containers. Refer to the table below for the contents of each envelope or box.</a:t>
            </a:r>
          </a:p>
          <a:p>
            <a:pPr lvl="2">
              <a:lnSpc>
                <a:spcPct val="107000"/>
              </a:lnSpc>
              <a:spcBef>
                <a:spcPts val="0"/>
              </a:spcBef>
            </a:pPr>
            <a:r>
              <a:rPr lang="en-US" i="1" dirty="0"/>
              <a:t>Note:</a:t>
            </a:r>
            <a:r>
              <a:rPr lang="en-US" dirty="0"/>
              <a:t> The Poll List and Combination Form may be in the form of an ePollbook. </a:t>
            </a:r>
          </a:p>
        </p:txBody>
      </p:sp>
      <p:sp>
        <p:nvSpPr>
          <p:cNvPr id="7" name="Slide Number Placeholder 3">
            <a:extLst>
              <a:ext uri="{FF2B5EF4-FFF2-40B4-BE49-F238E27FC236}">
                <a16:creationId xmlns:a16="http://schemas.microsoft.com/office/drawing/2014/main" id="{AAB6C7A7-FA45-4322-AE95-7C6537A31A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AC05D2A4-1135-4101-83DE-953430F8B5B2}"/>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3633508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2984863108"/>
              </p:ext>
            </p:extLst>
          </p:nvPr>
        </p:nvGraphicFramePr>
        <p:xfrm>
          <a:off x="636611" y="3388182"/>
          <a:ext cx="10918778" cy="3175381"/>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1828800">
                  <a:extLst>
                    <a:ext uri="{9D8B030D-6E8A-4147-A177-3AD203B41FA5}">
                      <a16:colId xmlns:a16="http://schemas.microsoft.com/office/drawing/2014/main" val="3097806439"/>
                    </a:ext>
                  </a:extLst>
                </a:gridCol>
                <a:gridCol w="8595360">
                  <a:extLst>
                    <a:ext uri="{9D8B030D-6E8A-4147-A177-3AD203B41FA5}">
                      <a16:colId xmlns:a16="http://schemas.microsoft.com/office/drawing/2014/main" val="2500199956"/>
                    </a:ext>
                  </a:extLst>
                </a:gridCol>
              </a:tblGrid>
              <a:tr h="159047">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1</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2</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975711652"/>
                  </a:ext>
                </a:extLst>
              </a:tr>
              <a:tr h="2676626">
                <a:tc vMerge="1">
                  <a:txBody>
                    <a:bodyPr/>
                    <a:lstStyle/>
                    <a:p>
                      <a:endParaRPr lang="en-US"/>
                    </a:p>
                  </a:txBody>
                  <a:tcPr/>
                </a:tc>
                <a:tc>
                  <a:txBody>
                    <a:bodyPr/>
                    <a:lstStyle/>
                    <a:p>
                      <a:pPr marL="400050" marR="0" lvl="0" indent="-285750" algn="l">
                        <a:lnSpc>
                          <a:spcPct val="107000"/>
                        </a:lnSpc>
                        <a:spcBef>
                          <a:spcPts val="0"/>
                        </a:spcBef>
                        <a:spcAft>
                          <a:spcPts val="0"/>
                        </a:spcAft>
                        <a:buFont typeface="Arial" panose="020B0604020202020204" pitchFamily="34" charset="0"/>
                        <a:buChar char="•"/>
                      </a:pPr>
                      <a:r>
                        <a:rPr lang="en-US" sz="1600" b="0" dirty="0">
                          <a:effectLst/>
                          <a:latin typeface="+mn-lt"/>
                          <a:ea typeface="Calibri" panose="020F0502020204030204" pitchFamily="34" charset="0"/>
                          <a:cs typeface="Arial" panose="020B0604020202020204" pitchFamily="34" charset="0"/>
                        </a:rPr>
                        <a:t>Results tape, if any</a:t>
                      </a:r>
                      <a:endParaRPr lang="en-US" sz="1600" b="0" kern="1200" dirty="0">
                        <a:solidFill>
                          <a:schemeClr val="tx1"/>
                        </a:solidFill>
                        <a:effectLst/>
                        <a:latin typeface="+mn-lt"/>
                        <a:ea typeface="Calibri" panose="020F0502020204030204" pitchFamily="34" charset="0"/>
                        <a:cs typeface="Arial" panose="020B0604020202020204" pitchFamily="34" charset="0"/>
                      </a:endParaRPr>
                    </a:p>
                    <a:p>
                      <a:pPr marL="400050" marR="0" lvl="0" indent="-285750" algn="l">
                        <a:lnSpc>
                          <a:spcPct val="107000"/>
                        </a:lnSpc>
                        <a:spcBef>
                          <a:spcPts val="0"/>
                        </a:spcBef>
                        <a:spcAft>
                          <a:spcPts val="0"/>
                        </a:spcAft>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Original of the precinct returns, if applicable</a:t>
                      </a:r>
                    </a:p>
                    <a:p>
                      <a:pPr marL="342900" marR="0" lvl="0" indent="-228600" algn="l">
                        <a:lnSpc>
                          <a:spcPct val="107000"/>
                        </a:lnSpc>
                        <a:spcBef>
                          <a:spcPts val="0"/>
                        </a:spcBef>
                        <a:spcAft>
                          <a:spcPts val="0"/>
                        </a:spcAft>
                        <a:buFont typeface="Symbol" panose="05050102010706020507" pitchFamily="18" charset="2"/>
                        <a:buChar char=""/>
                      </a:pPr>
                      <a:endParaRPr lang="en-US" sz="1600" b="0" kern="1200" dirty="0">
                        <a:solidFill>
                          <a:schemeClr val="tx1"/>
                        </a:solidFill>
                        <a:effectLst/>
                        <a:latin typeface="+mn-lt"/>
                        <a:ea typeface="+mn-ea"/>
                        <a:cs typeface="Arial" panose="020B0604020202020204" pitchFamily="34" charset="0"/>
                      </a:endParaRPr>
                    </a:p>
                  </a:txBody>
                  <a:tcPr marL="45761" marR="4576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Results tape, if any</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Original of the Poll List or Combination Form</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Reasonable Impediment Declarations</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Signature Roster or Combination Form</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Precinct Early Voting List</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Certificates of appointment of poll watchers</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Original copy of Statement of Compensation and Oaths, in some circumstances</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Notice of Total Number of Voters Who Have Voted</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Oaths of Election Officers</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Oaths of Assistance and Oaths of Interpreters</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Affidavits completed at the polling place, except affidavits required to be placed in Envelope No. 4</a:t>
                      </a:r>
                    </a:p>
                    <a:p>
                      <a:pPr marL="342900" indent="-228600">
                        <a:buFont typeface="Arial" panose="020B0604020202020204" pitchFamily="34" charset="0"/>
                        <a:buChar char="•"/>
                      </a:pPr>
                      <a:r>
                        <a:rPr lang="en-US" sz="1600" b="0" kern="1200" dirty="0">
                          <a:solidFill>
                            <a:schemeClr val="tx1"/>
                          </a:solidFill>
                          <a:effectLst/>
                          <a:latin typeface="+mn-lt"/>
                          <a:ea typeface="+mn-ea"/>
                          <a:cs typeface="Arial" panose="020B0604020202020204" pitchFamily="34" charset="0"/>
                        </a:rPr>
                        <a:t>List of Provisional Voters</a:t>
                      </a:r>
                      <a:endParaRPr lang="en-US" sz="1600" b="0" dirty="0">
                        <a:effectLst/>
                        <a:latin typeface="+mn-lt"/>
                        <a:ea typeface="Calibri" panose="020F0502020204030204" pitchFamily="34" charset="0"/>
                        <a:cs typeface="Arial" panose="020B0604020202020204" pitchFamily="34" charset="0"/>
                      </a:endParaRPr>
                    </a:p>
                  </a:txBody>
                  <a:tcPr marL="45761" marR="45761"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6" name="Slide Number Placeholder 3">
            <a:extLst>
              <a:ext uri="{FF2B5EF4-FFF2-40B4-BE49-F238E27FC236}">
                <a16:creationId xmlns:a16="http://schemas.microsoft.com/office/drawing/2014/main" id="{530007FC-458C-44C2-BC44-0845F7280EB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0" name="Slide Number Placeholder 3">
            <a:extLst>
              <a:ext uri="{FF2B5EF4-FFF2-40B4-BE49-F238E27FC236}">
                <a16:creationId xmlns:a16="http://schemas.microsoft.com/office/drawing/2014/main" id="{C2D92967-F489-4EBE-8C7E-5860D352EA97}"/>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740192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ext uri="{D42A27DB-BD31-4B8C-83A1-F6EECF244321}">
                <p14:modId xmlns:p14="http://schemas.microsoft.com/office/powerpoint/2010/main" val="2942259048"/>
              </p:ext>
            </p:extLst>
          </p:nvPr>
        </p:nvGraphicFramePr>
        <p:xfrm>
          <a:off x="636611" y="3388182"/>
          <a:ext cx="10918778" cy="3175381"/>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gridCol w="5212080">
                  <a:extLst>
                    <a:ext uri="{9D8B030D-6E8A-4147-A177-3AD203B41FA5}">
                      <a16:colId xmlns:a16="http://schemas.microsoft.com/office/drawing/2014/main" val="2500199956"/>
                    </a:ext>
                  </a:extLst>
                </a:gridCol>
              </a:tblGrid>
              <a:tr h="270556">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3</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ENVELOPE NO. 4</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975711652"/>
                  </a:ext>
                </a:extLst>
              </a:tr>
              <a:tr h="2904825">
                <a:tc vMerge="1">
                  <a:txBody>
                    <a:bodyPr/>
                    <a:lstStyle/>
                    <a:p>
                      <a:endParaRPr lang="en-US"/>
                    </a:p>
                  </a:txBody>
                  <a:tcPr/>
                </a:tc>
                <a:tc>
                  <a:txBody>
                    <a:bodyPr/>
                    <a:lstStyle/>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Results tape, if any</a:t>
                      </a:r>
                    </a:p>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Poll List or Combination Form</a:t>
                      </a:r>
                    </a:p>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a:t>
                      </a: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List of </a:t>
                      </a:r>
                      <a:r>
                        <a:rPr lang="en-US" sz="1600" dirty="0">
                          <a:effectLst/>
                          <a:latin typeface="Calibri" panose="020F0502020204030204" pitchFamily="34" charset="0"/>
                          <a:ea typeface="Calibri" panose="020F0502020204030204" pitchFamily="34" charset="0"/>
                          <a:cs typeface="Times New Roman" panose="02020603050405020304" pitchFamily="18" charset="0"/>
                        </a:rPr>
                        <a:t>Provisional Voters</a:t>
                      </a:r>
                    </a:p>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Register of Official Ballots/ Ballot and Seal Certificate</a:t>
                      </a:r>
                    </a:p>
                    <a:p>
                      <a:pPr marL="342900" marR="0" lvl="0"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Statement of Compensation and Oaths</a:t>
                      </a:r>
                    </a:p>
                    <a:p>
                      <a:pPr marL="342900" marR="0" lvl="0" indent="-228600" algn="l">
                        <a:lnSpc>
                          <a:spcPct val="107000"/>
                        </a:lnSpc>
                        <a:spcBef>
                          <a:spcPts val="0"/>
                        </a:spcBef>
                        <a:spcAft>
                          <a:spcPts val="0"/>
                        </a:spcAft>
                        <a:buFont typeface="Symbol" panose="05050102010706020507" pitchFamily="18" charset="2"/>
                        <a:buChar char=""/>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Precinct List of Registered Voters and Supplemental List of Registered Voters, if any</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Registration correction list, if any</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Statements of Residence, if any</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Poll List or Combination Form, if used instead of individual affidavits</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7" name="Slide Number Placeholder 3">
            <a:extLst>
              <a:ext uri="{FF2B5EF4-FFF2-40B4-BE49-F238E27FC236}">
                <a16:creationId xmlns:a16="http://schemas.microsoft.com/office/drawing/2014/main" id="{53349096-8058-49F5-8B16-CE5473AB0BE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2" name="Slide Number Placeholder 3">
            <a:extLst>
              <a:ext uri="{FF2B5EF4-FFF2-40B4-BE49-F238E27FC236}">
                <a16:creationId xmlns:a16="http://schemas.microsoft.com/office/drawing/2014/main" id="{FBCDEE0B-9F2A-4966-A46C-8F96918F1693}"/>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930830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nvPr>
        </p:nvGraphicFramePr>
        <p:xfrm>
          <a:off x="636611" y="3388181"/>
          <a:ext cx="10918778" cy="3175381"/>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gridCol w="5212080">
                  <a:extLst>
                    <a:ext uri="{9D8B030D-6E8A-4147-A177-3AD203B41FA5}">
                      <a16:colId xmlns:a16="http://schemas.microsoft.com/office/drawing/2014/main" val="2500199956"/>
                    </a:ext>
                  </a:extLst>
                </a:gridCol>
              </a:tblGrid>
              <a:tr h="467490">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ENVELOPE NO. 5</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This envelope is delivered with Envelope No. 1</a:t>
                      </a:r>
                      <a:endParaRPr lang="en-US" sz="11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ENVELOPE FOR REQUESTS AND CANCELLED BALLOTS</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This envelope is placed in Ballot Box No. 4</a:t>
                      </a: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975711652"/>
                  </a:ext>
                </a:extLst>
              </a:tr>
              <a:tr h="2707891">
                <a:tc vMerge="1">
                  <a:txBody>
                    <a:bodyPr/>
                    <a:lstStyle/>
                    <a:p>
                      <a:endParaRPr lang="en-US"/>
                    </a:p>
                  </a:txBody>
                  <a:tcPr/>
                </a:tc>
                <a:tc>
                  <a:txBody>
                    <a:bodyPr/>
                    <a:lstStyle/>
                    <a:p>
                      <a:pPr marL="342900" marR="0" lvl="0" indent="-228600" algn="l">
                        <a:lnSpc>
                          <a:spcPct val="107000"/>
                        </a:lnSpc>
                        <a:spcBef>
                          <a:spcPts val="0"/>
                        </a:spcBef>
                        <a:spcAft>
                          <a:spcPts val="0"/>
                        </a:spcAft>
                        <a:buFont typeface="Symbol" panose="05050102010706020507" pitchFamily="18" charset="2"/>
                        <a:buChar char=""/>
                      </a:pPr>
                      <a:r>
                        <a:rPr lang="en-US" sz="1600" i="1" dirty="0">
                          <a:effectLst/>
                          <a:latin typeface="Calibri" panose="020F0502020204030204" pitchFamily="34" charset="0"/>
                          <a:ea typeface="Calibri" panose="020F0502020204030204" pitchFamily="34" charset="0"/>
                          <a:cs typeface="Times New Roman" panose="02020603050405020304" pitchFamily="18" charset="0"/>
                        </a:rPr>
                        <a:t>Original of the Statement of Compensation and Oaths in a Primary Election</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indent="-22860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10795" marR="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10795" marR="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p>
                      <a:pPr marL="10795" marR="0" algn="l">
                        <a:lnSpc>
                          <a:spcPct val="107000"/>
                        </a:lnSpc>
                        <a:spcBef>
                          <a:spcPts val="0"/>
                        </a:spcBef>
                        <a:spcAft>
                          <a:spcPts val="0"/>
                        </a:spcAft>
                      </a:pP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Request to Cancel Ballot by Mail for Use in the Polling Place</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Register of Surrendered Ballots by Mail</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Surrendered ballots by mail, if any</a:t>
                      </a:r>
                    </a:p>
                    <a:p>
                      <a:pPr marL="342900" marR="0" lvl="1" indent="-228600" algn="l">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Notice of Improper Delivery and Notice of Surrendered Ballot, if any</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7" name="Slide Number Placeholder 3">
            <a:extLst>
              <a:ext uri="{FF2B5EF4-FFF2-40B4-BE49-F238E27FC236}">
                <a16:creationId xmlns:a16="http://schemas.microsoft.com/office/drawing/2014/main" id="{BA905DB5-FDC0-459F-BADA-021AE3C85B3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2" name="Slide Number Placeholder 3">
            <a:extLst>
              <a:ext uri="{FF2B5EF4-FFF2-40B4-BE49-F238E27FC236}">
                <a16:creationId xmlns:a16="http://schemas.microsoft.com/office/drawing/2014/main" id="{21FE030B-B339-41BC-A3AB-8581B76DDAEB}"/>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836466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92426-5981-794A-47F5-2CA79570BD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14E4BD9-28BA-141D-6A32-6F784B3B7AF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7D5780B-A05B-C7A0-DED8-920F86B87C6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513D419-AAEC-EF0C-F4B1-8748F4D73A4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C54DF49-82E3-B784-FFB5-72AFC7EBD2D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B8BF59-B8B9-1FF6-103D-0A78F447B2B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0B2FD83-83E3-13E2-EA73-69F226C54E8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12D8E7-8C99-32A6-D10B-4420264323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70784F7-F1B4-63AC-B87B-0F5110101D6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BFCA2B-12BA-5D67-2222-5B27D3FD262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7038605-D628-8849-D0B7-B86C1E2A98D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850D8C2-3112-A67A-6DA2-9A97D8B999C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F65DE8-38F6-4C86-BA1C-CF0A538C62A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F45D130-5911-0DA3-BE1C-008813D682E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9D9D48-25AB-FF4B-44C0-D3C2AF79EC1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589F988-3F7A-E2DE-72A8-57382D8D8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56B3DC0-FA66-AED9-84D8-FAF56D4A1B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53F133B-247E-FF68-7F71-67C7115F76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3023F350-C2B6-5C1A-A5BB-D15B562BFA8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93F25DAC-2028-E38F-38B5-E883BC4E4F28}"/>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E0E20BF-62D8-33B0-082C-0318D627887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1C096B3-1B99-F844-49BD-5FAC0B7763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77B95-FD23-782D-424F-770E3C4A3C93}"/>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2E5D457-9BE2-C29F-D0FD-CA69126C9A2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4E6B13A-92A6-5F3C-4C38-1D07AB7624F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2501E9A-A74A-2C40-E427-5B0EE27A367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E38BC11-A5B8-CC6A-A832-11246364D64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0AC867-C07E-6C2C-2302-B3B56A427F5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576171C-877F-952C-0FD6-3D5929153A1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E1C4C39-CE49-3071-BD4D-E20F2C3E715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1AA861-45A3-4327-6C93-CA5374531A7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094E89E-F013-5589-02EB-44FE9A34A7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D55015F-EA60-D749-7419-9CEEE07A04F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D587678-753A-1F11-F975-0F1F0DE211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04B9C8-1047-CB03-3A20-E3692538B5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F0C37A1-997B-0AF8-BCF6-D3B2EC909BB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6EE511-4D76-BC47-49FA-2D282F16226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4955166-D8E0-84D1-A9BC-C4B4C00B19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F06D5D6-6AEA-75FD-664B-4511B6A87FD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0BDC0D58-1682-0787-5ADA-562AAC604F9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6F99B1C-0C97-54E7-5373-BA90D6CA1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EEB221D-9959-6558-B3E8-A9C412C16F5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0FD938-AAB3-7443-DE3D-5E106920523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BFF1E7-C2EA-AAD9-AEC3-748649CED8D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A527B2F-7F19-E67D-0AB6-B443AD8F188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123A36A-6716-5F46-B16E-CA32FEF45B3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C4DCEF3-ADE3-D1D5-0BF4-B636AD05C82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66577FE-B55D-E8F8-FCFA-DBD7DAD8D20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5D74BE8-B73C-E5C7-B815-6F484F0FFC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70ABBFA-E115-23D0-5339-30961FFFE12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C3FDF2-BF75-7A9E-120A-756D15E0440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3453EA6-6D70-6D2A-952B-D977ECCB996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0ACE114-B4D3-8D94-35EB-35216DCE13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693550-F949-3FEB-67FE-222081C1287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8026D71-1274-4AFE-2165-C077B59E8C3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635604D-B130-1514-643D-BA4833E67E0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A13E5DF-94F9-F35D-2A9B-E83364BD1BD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6696C8C-D67E-054E-3EB2-26551E208F4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E662130-6833-8AAD-F13D-4B6A8213A5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284464-5143-0B05-4106-78AEEBC2106B}"/>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D40B32-1685-A526-B0F6-8F661766EE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A9DF2D-8A11-2852-49EA-B05C7CF58C8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E325893-81FA-57F5-8F49-A9680021F5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AEB21EE-C537-4168-18D6-6CC44A64342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989645BD-6B3F-8861-3EEF-B8025B09DB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A8F4B5D-6E1F-9FB1-71FD-C9CAC958B7D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789EA87-EE46-4E9F-CF87-32977886FF5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AEB7-8138-08FF-01FC-C5383C6DE25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D57884A-7AE4-AAF9-9F6B-53FCABA8AE1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E6F01C5-8E13-D509-2310-B1F5F786AEC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CEFC27-105B-C364-3ADE-735FFF9B2C7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305A56A-9CDE-B127-7799-5B3D2AE0E38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4BEFF148-FBA5-F5B0-9CFC-53E0676CD56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40EC1-F1AD-361D-66A0-3462012539C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D3CA482A-05C9-A17A-FAC0-C1CCB800424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7E8E525-D144-B947-F243-BCB0D639262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12DD798-9678-A4D9-B467-6534A2549A7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1C1F7F8-7453-E87E-02CB-579E28D7279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BF307C-F3DA-01F1-D53B-AA616033519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BAB1A3-3212-9C4D-F05A-985EBDF41569}"/>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AFD9A86-CBBF-3AB6-A014-F2E230B2D66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35AB6F2-CCB9-F546-2D2B-6CAADE130E0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1AE499B-E242-BBF6-BC30-D837DCCE400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8CE9582-67C4-9232-F2CA-6515A277B54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BCA1E49-59C8-CF6C-89C8-CFE26C8B82A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0985D1-C8EE-BF85-AAEE-5A80EDAEB7A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A7EC61E-DE2A-82A6-138E-CF1FB1EF99D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CE416BD-0996-208B-BFE0-EAB61E33423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91F7ACB-C66D-CEE5-A16A-93D3CB243A9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4BA6E75-8396-A6FA-0F02-B3CCE39018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9893B15-4E2E-912C-0B61-E096BA2A1B8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B4D0F01-486F-D850-9548-9573A98FA002}"/>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8BD7C8C-0344-BB80-E35C-E3EE988AA35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9E09CC2-10EB-E3ED-D6CC-DDE880AA160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3CD6F60-65FB-CD51-A357-284E5FF11B4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DE71386-32BB-4D7B-27B9-61746B4D709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8886D6-6B40-6E0E-89BC-5152E981060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1CCB271-3E4B-67B5-3327-BC70AFF650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CEBC4413-AA69-4864-B1AF-D2593B7C7A2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82D2A91-0C0A-C8F5-5E1D-32F978E4581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6C21043-0315-5756-A44E-B262825A763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BB63995E-E8D3-D639-3AE5-9F4A9976CB84}"/>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0F91EBE-CB71-9D09-E07D-8886EDBF985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043CD85-B1F4-B9FB-1963-5717CDC6D8F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FB6EF8-984F-A14E-271B-7F36B767FB3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21FD1E1-74EF-266A-EBC8-6A4CA86DFEA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36E5559-FCBA-7B85-6C8D-7316F822CE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944518F-6BD3-7C14-03AD-50EE89FB95B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30F6A34-490C-D8D7-7EDC-6091F547DD4A}"/>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0D1DFEB-E3DB-FACC-BED2-A3BF599A335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6CE569-B65D-C4C5-CA04-ABB5DB80916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02B4BB-1838-DB15-730C-7550CBB39F2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D87034-20AF-F606-DAAA-37EF0353A56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365CA19-D9E4-131B-A7AC-9DD544A1AB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4E88170-7663-E635-08A6-48967F1E138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89738058-ABA9-2BE7-8D8B-5FEEA84732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D43C25C-960D-328C-2FC4-5D893E3601D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10F9DC-599A-0F46-1864-E01FBFB3383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D523527-AC1A-0633-9E32-3E6967168BD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195522A-AC0D-7A8E-854A-AF68ADC401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6DC91FC-4FDB-DD53-E84E-A54E76E8191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A81DEA7C-ACC8-94D5-D67C-5E2B2A48C07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1FAC245-42EE-ACE0-BC3E-4142C508F3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12DEC2F-FDE2-835E-C4CF-2D8B58B385C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D4B94F-71D0-D81F-892A-F8FDC366B9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523197A-BCEC-BC7C-3E99-250379BE788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B541F9C-45FD-FA50-1C86-72B9F66B3BA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E95F31-EA44-D638-B1CC-B4B0B4806D9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5961DCC-5D68-5187-A050-4D34DC9760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088CCE1-CD02-753E-4C91-3C0445411BF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F8D4B1D-245E-F39B-B43A-9177DA47E4D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50FA5DB-F2D1-B0F6-D6A0-7CCDB3A7076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7EFCB27-880D-C44C-5CDC-035C01EE5A3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3ABED49-D760-A813-A90B-979A48F3597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Rectangle 2">
            <a:extLst>
              <a:ext uri="{FF2B5EF4-FFF2-40B4-BE49-F238E27FC236}">
                <a16:creationId xmlns:a16="http://schemas.microsoft.com/office/drawing/2014/main" id="{963266AF-5738-B279-2AD8-98CB3472552D}"/>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68" name="Slide Number Placeholder 3">
            <a:extLst>
              <a:ext uri="{FF2B5EF4-FFF2-40B4-BE49-F238E27FC236}">
                <a16:creationId xmlns:a16="http://schemas.microsoft.com/office/drawing/2014/main" id="{4AC44B01-A66D-255F-3ED2-59E9721769A7}"/>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8.1A</a:t>
            </a:r>
          </a:p>
        </p:txBody>
      </p:sp>
      <p:sp>
        <p:nvSpPr>
          <p:cNvPr id="141" name="Slide Number Placeholder 3">
            <a:extLst>
              <a:ext uri="{FF2B5EF4-FFF2-40B4-BE49-F238E27FC236}">
                <a16:creationId xmlns:a16="http://schemas.microsoft.com/office/drawing/2014/main" id="{6B957D42-C8E3-4ED9-95BD-2F1F528F2E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defRPr/>
            </a:pPr>
            <a:fld id="{A8CAF43F-4090-4F8D-930C-3820ACB8407D}" type="slidenum">
              <a:rPr lang="en-US" smtClean="0">
                <a:solidFill>
                  <a:schemeClr val="tx1"/>
                </a:solidFill>
                <a:latin typeface="Calibri" panose="020F0502020204030204"/>
              </a:rPr>
              <a:pPr algn="l">
                <a:defRPr/>
              </a:pPr>
              <a:t>9</a:t>
            </a:fld>
            <a:endParaRPr lang="en-US" dirty="0">
              <a:solidFill>
                <a:schemeClr val="tx1"/>
              </a:solidFill>
              <a:latin typeface="Calibri" panose="020F0502020204030204"/>
            </a:endParaRPr>
          </a:p>
        </p:txBody>
      </p:sp>
      <p:sp>
        <p:nvSpPr>
          <p:cNvPr id="144" name="Title 3">
            <a:extLst>
              <a:ext uri="{FF2B5EF4-FFF2-40B4-BE49-F238E27FC236}">
                <a16:creationId xmlns:a16="http://schemas.microsoft.com/office/drawing/2014/main" id="{B969BC47-6FDB-4055-B3E8-36592FF8E9DB}"/>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Suspending the Polls – Daily During Early Voting (Ballot Tabulating/Ballot Box Area)</a:t>
            </a:r>
            <a:endParaRPr lang="en-US" dirty="0"/>
          </a:p>
        </p:txBody>
      </p:sp>
      <p:sp>
        <p:nvSpPr>
          <p:cNvPr id="145" name="Content Placeholder 2">
            <a:extLst>
              <a:ext uri="{FF2B5EF4-FFF2-40B4-BE49-F238E27FC236}">
                <a16:creationId xmlns:a16="http://schemas.microsoft.com/office/drawing/2014/main" id="{B42C6860-E27C-40A4-8456-FBB773DC9791}"/>
              </a:ext>
            </a:extLst>
          </p:cNvPr>
          <p:cNvSpPr txBox="1">
            <a:spLocks/>
          </p:cNvSpPr>
          <p:nvPr/>
        </p:nvSpPr>
        <p:spPr>
          <a:xfrm>
            <a:off x="817760" y="2865779"/>
            <a:ext cx="10515600" cy="2307170"/>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buNone/>
            </a:pPr>
            <a:r>
              <a:rPr lang="en-US" b="1" dirty="0"/>
              <a:t>Ballot Box</a:t>
            </a:r>
          </a:p>
          <a:p>
            <a:pPr>
              <a:lnSpc>
                <a:spcPct val="107000"/>
              </a:lnSpc>
            </a:pPr>
            <a:r>
              <a:rPr lang="en-US" dirty="0"/>
              <a:t>Follow instructions provided by the authority conducting the election. </a:t>
            </a:r>
          </a:p>
          <a:p>
            <a:pPr marL="914400" lvl="1" indent="-457200">
              <a:lnSpc>
                <a:spcPct val="107000"/>
              </a:lnSpc>
              <a:buFont typeface="+mj-lt"/>
              <a:buAutoNum type="arabicPeriod"/>
            </a:pPr>
            <a:r>
              <a:rPr lang="en-US" dirty="0"/>
              <a:t>The election judge must seal the ballot box and record the seal numbers on the </a:t>
            </a:r>
            <a:r>
              <a:rPr lang="en-US" u="sng" dirty="0">
                <a:hlinkClick r:id="rId5"/>
              </a:rPr>
              <a:t>Record of Early Voting Ballot Box Seals</a:t>
            </a:r>
            <a:r>
              <a:rPr lang="en-US" dirty="0"/>
              <a:t> (Form 7-18).</a:t>
            </a:r>
          </a:p>
          <a:p>
            <a:pPr marL="914400" lvl="1" indent="-457200">
              <a:lnSpc>
                <a:spcPct val="107000"/>
              </a:lnSpc>
              <a:buFont typeface="+mj-lt"/>
              <a:buAutoNum type="arabicPeriod"/>
            </a:pPr>
            <a:r>
              <a:rPr lang="en-US" dirty="0"/>
              <a:t>Secure in a designated area.</a:t>
            </a:r>
          </a:p>
        </p:txBody>
      </p:sp>
    </p:spTree>
    <p:extLst>
      <p:ext uri="{BB962C8B-B14F-4D97-AF65-F5344CB8AC3E}">
        <p14:creationId xmlns:p14="http://schemas.microsoft.com/office/powerpoint/2010/main" val="4029165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graphicFrame>
        <p:nvGraphicFramePr>
          <p:cNvPr id="4" name="Table 3">
            <a:extLst>
              <a:ext uri="{FF2B5EF4-FFF2-40B4-BE49-F238E27FC236}">
                <a16:creationId xmlns:a16="http://schemas.microsoft.com/office/drawing/2014/main" id="{194A67EF-DAC7-4E12-A9C0-AF77E3F2B5FB}"/>
              </a:ext>
            </a:extLst>
          </p:cNvPr>
          <p:cNvGraphicFramePr>
            <a:graphicFrameLocks noGrp="1"/>
          </p:cNvGraphicFramePr>
          <p:nvPr>
            <p:extLst/>
          </p:nvPr>
        </p:nvGraphicFramePr>
        <p:xfrm>
          <a:off x="636611" y="3388181"/>
          <a:ext cx="10918778" cy="3177668"/>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gridCol w="5212080">
                  <a:extLst>
                    <a:ext uri="{9D8B030D-6E8A-4147-A177-3AD203B41FA5}">
                      <a16:colId xmlns:a16="http://schemas.microsoft.com/office/drawing/2014/main" val="2500199956"/>
                    </a:ext>
                  </a:extLst>
                </a:gridCol>
              </a:tblGrid>
              <a:tr h="346862">
                <a:tc rowSpan="4">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ENVELOPE FOR SPOILED BALLOTS</a:t>
                      </a:r>
                      <a:r>
                        <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p>
                    <a:p>
                      <a:pPr marL="0" marR="0" algn="ctr">
                        <a:lnSpc>
                          <a:spcPct val="107000"/>
                        </a:lnSpc>
                        <a:spcBef>
                          <a:spcPts val="0"/>
                        </a:spcBef>
                        <a:spcAft>
                          <a:spcPts val="0"/>
                        </a:spcAft>
                      </a:pPr>
                      <a:r>
                        <a:rPr lang="en-US" sz="1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This envelope is placed in Ballot Box No. 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TRANSFER CASE</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extLst>
                  <a:ext uri="{0D108BD9-81ED-4DB2-BD59-A6C34878D82A}">
                    <a16:rowId xmlns:a16="http://schemas.microsoft.com/office/drawing/2014/main" val="3975711652"/>
                  </a:ext>
                </a:extLst>
              </a:tr>
              <a:tr h="786384">
                <a:tc vMerge="1">
                  <a:txBody>
                    <a:bodyPr/>
                    <a:lstStyle/>
                    <a:p>
                      <a:endParaRPr lang="en-US"/>
                    </a:p>
                  </a:txBody>
                  <a:tcPr/>
                </a:tc>
                <a:tc>
                  <a:txBody>
                    <a:bodyPr/>
                    <a:lstStyle/>
                    <a:p>
                      <a:pPr marL="342900" marR="0" lvl="1" indent="-228600" algn="just">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Register of Spoiled Ballots, if any</a:t>
                      </a:r>
                    </a:p>
                    <a:p>
                      <a:pPr marL="342900" marR="0" lvl="1" indent="-228600" algn="just">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Spoiled ballots, if any</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342900" marR="0" lvl="0" indent="-228600" algn="just">
                        <a:lnSpc>
                          <a:spcPct val="107000"/>
                        </a:lnSpc>
                        <a:spcBef>
                          <a:spcPts val="0"/>
                        </a:spcBef>
                        <a:spcAft>
                          <a:spcPts val="0"/>
                        </a:spcAft>
                        <a:buFont typeface="Symbol" panose="05050102010706020507" pitchFamily="18" charset="2"/>
                        <a:buChar char=""/>
                        <a:tabLst>
                          <a:tab pos="2686050" algn="l"/>
                        </a:tabLst>
                      </a:pPr>
                      <a:r>
                        <a:rPr lang="en-US" sz="1600" dirty="0">
                          <a:effectLst/>
                          <a:latin typeface="Calibri" panose="020F0502020204030204" pitchFamily="34" charset="0"/>
                          <a:ea typeface="Calibri" panose="020F0502020204030204" pitchFamily="34" charset="0"/>
                          <a:cs typeface="Calibri" panose="020F0502020204030204" pitchFamily="34" charset="0"/>
                        </a:rPr>
                        <a:t>Electronic media</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4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effectLst/>
                          <a:latin typeface="Calibri" panose="020F0502020204030204" pitchFamily="34" charset="0"/>
                          <a:ea typeface="Calibri" panose="020F0502020204030204" pitchFamily="34" charset="0"/>
                          <a:cs typeface="Times New Roman" panose="02020603050405020304" pitchFamily="18" charset="0"/>
                        </a:rPr>
                        <a:t>Results tape, if applicable</a:t>
                      </a:r>
                    </a:p>
                    <a:p>
                      <a:pPr marL="342900" marR="0" lvl="1" indent="-228600" algn="just">
                        <a:lnSpc>
                          <a:spcPct val="107000"/>
                        </a:lnSpc>
                        <a:spcBef>
                          <a:spcPts val="0"/>
                        </a:spcBef>
                        <a:spcAft>
                          <a:spcPts val="0"/>
                        </a:spcAft>
                        <a:buFont typeface="Symbol" panose="05050102010706020507" pitchFamily="18" charset="2"/>
                        <a:buChar char=""/>
                      </a:pPr>
                      <a:r>
                        <a:rPr lang="en-US" sz="1600" dirty="0">
                          <a:effectLst/>
                          <a:latin typeface="Calibri" panose="020F0502020204030204" pitchFamily="34" charset="0"/>
                          <a:ea typeface="Calibri" panose="020F0502020204030204" pitchFamily="34" charset="0"/>
                          <a:cs typeface="Times New Roman" panose="02020603050405020304" pitchFamily="18" charset="0"/>
                        </a:rPr>
                        <a:t>Copy of the Register of Official Ballots/Ballot and Seal Certificate, if applicable</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20542270"/>
                  </a:ext>
                </a:extLst>
              </a:tr>
              <a:tr h="420624">
                <a:tc vMerge="1">
                  <a:txBody>
                    <a:bodyPr/>
                    <a:lstStyle/>
                    <a:p>
                      <a:pPr marL="71755" marR="71755"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0" marR="0" algn="ctr">
                        <a:lnSpc>
                          <a:spcPct val="100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BALLOT BOX NO. 3</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0000"/>
                        </a:lnSpc>
                        <a:spcBef>
                          <a:spcPts val="0"/>
                        </a:spcBef>
                        <a:spcAft>
                          <a:spcPts val="0"/>
                        </a:spcAft>
                      </a:pPr>
                      <a:r>
                        <a:rPr lang="en-US" sz="1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(optical/digital scan or emergency paper ballots for accessible equipment, if any)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tc>
                  <a:txBody>
                    <a:bodyPr/>
                    <a:lstStyle/>
                    <a:p>
                      <a:pPr marL="0" marR="0" algn="ctr">
                        <a:lnSpc>
                          <a:spcPct val="107000"/>
                        </a:lnSpc>
                        <a:spcBef>
                          <a:spcPts val="0"/>
                        </a:spcBef>
                        <a:spcAft>
                          <a:spcPts val="0"/>
                        </a:spcAft>
                      </a:pPr>
                      <a:r>
                        <a:rPr lang="en-US" sz="16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BALLOT BOX NO. 4</a:t>
                      </a:r>
                      <a:endParaRPr lang="en-US"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extLst>
                  <a:ext uri="{0D108BD9-81ED-4DB2-BD59-A6C34878D82A}">
                    <a16:rowId xmlns:a16="http://schemas.microsoft.com/office/drawing/2014/main" val="4265678984"/>
                  </a:ext>
                </a:extLst>
              </a:tr>
              <a:tr h="1510484">
                <a:tc vMerge="1">
                  <a:txBody>
                    <a:bodyPr/>
                    <a:lstStyle/>
                    <a:p>
                      <a:pPr marL="71755" marR="71755"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marL="342900" marR="0" lvl="0" indent="-228600" algn="l">
                        <a:lnSpc>
                          <a:spcPct val="107000"/>
                        </a:lnSpc>
                        <a:spcBef>
                          <a:spcPts val="0"/>
                        </a:spcBef>
                        <a:spcAft>
                          <a:spcPts val="0"/>
                        </a:spcAft>
                        <a:buFont typeface="Symbol" panose="05050102010706020507" pitchFamily="18" charset="2"/>
                        <a:buChar char=""/>
                        <a:tabLst>
                          <a:tab pos="2628900" algn="l"/>
                        </a:tabLst>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Voted </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ballots	 </a:t>
                      </a:r>
                    </a:p>
                    <a:p>
                      <a:pPr marL="342900" marR="0" lvl="0" indent="-228600" algn="l">
                        <a:lnSpc>
                          <a:spcPct val="107000"/>
                        </a:lnSpc>
                        <a:spcBef>
                          <a:spcPts val="0"/>
                        </a:spcBef>
                        <a:spcAft>
                          <a:spcPts val="0"/>
                        </a:spcAft>
                        <a:buFont typeface="Symbol" panose="05050102010706020507" pitchFamily="18" charset="2"/>
                        <a:buChar char=""/>
                        <a:tabLst>
                          <a:tab pos="2628900" algn="l"/>
                        </a:tabLs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 copy of the Poll List or Combination Form</a:t>
                      </a:r>
                    </a:p>
                    <a:p>
                      <a:pPr marL="342900" marR="0" lvl="0" indent="-228600" algn="l">
                        <a:lnSpc>
                          <a:spcPct val="107000"/>
                        </a:lnSpc>
                        <a:spcBef>
                          <a:spcPts val="0"/>
                        </a:spcBef>
                        <a:spcAft>
                          <a:spcPts val="0"/>
                        </a:spcAft>
                        <a:buFont typeface="Symbol" panose="05050102010706020507" pitchFamily="18" charset="2"/>
                        <a:buChar char=""/>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Original of the Register of Official </a:t>
                      </a: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Ballots/ Ballot and Seal Certificate</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Memory card/other electronic data storage medium</a:t>
                      </a:r>
                    </a:p>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defRPr/>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Results tape, if any</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tc>
                  <a:txBody>
                    <a:bodyPr/>
                    <a:lstStyle/>
                    <a:p>
                      <a:pPr marL="342900" marR="0" lvl="1" indent="-228600" algn="l" defTabSz="914400" rtl="0" eaLnBrk="1" fontAlgn="auto" latinLnBrk="0" hangingPunct="1">
                        <a:lnSpc>
                          <a:spcPct val="107000"/>
                        </a:lnSpc>
                        <a:spcBef>
                          <a:spcPts val="0"/>
                        </a:spcBef>
                        <a:spcAft>
                          <a:spcPts val="0"/>
                        </a:spcAft>
                        <a:buClrTx/>
                        <a:buSzTx/>
                        <a:buFont typeface="Symbol" panose="05050102010706020507" pitchFamily="18" charset="2"/>
                        <a:buChar char=""/>
                        <a:tabLst>
                          <a:tab pos="3086100" algn="l"/>
                        </a:tabLst>
                        <a:defRP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Printout of results tape(s), if        </a:t>
                      </a:r>
                      <a:r>
                        <a:rPr lang="en-US" sz="14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Unused ballots, if any</a:t>
                      </a:r>
                      <a:r>
                        <a:rPr lang="en-US" sz="1600"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lvl="1" indent="0" algn="l">
                        <a:lnSpc>
                          <a:spcPct val="107000"/>
                        </a:lnSpc>
                        <a:spcBef>
                          <a:spcPts val="0"/>
                        </a:spcBef>
                        <a:spcAft>
                          <a:spcPts val="0"/>
                        </a:spcAft>
                        <a:buFont typeface="Symbol" panose="05050102010706020507" pitchFamily="18" charset="2"/>
                        <a:buNone/>
                        <a:tabLst/>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instructed by general custodian</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Original of the Register of Official Ballots</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Envelope for Spoiled Ballots, if any</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Defectively-printed ballots, if any</a:t>
                      </a:r>
                    </a:p>
                    <a:p>
                      <a:pPr marL="342900" marR="0" lvl="1" indent="-228600" algn="l">
                        <a:lnSpc>
                          <a:spcPct val="107000"/>
                        </a:lnSpc>
                        <a:spcBef>
                          <a:spcPts val="0"/>
                        </a:spcBef>
                        <a:spcAft>
                          <a:spcPts val="0"/>
                        </a:spcAft>
                        <a:buFont typeface="Symbol" panose="05050102010706020507" pitchFamily="18" charset="2"/>
                        <a:buChar char=""/>
                      </a:pPr>
                      <a:r>
                        <a:rPr lang="en-US" sz="16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Envelope for Requests and Cancelled Ballots</a:t>
                      </a:r>
                    </a:p>
                  </a:txBody>
                  <a:tcPr marL="68580" marR="68580" marT="0" marB="0">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771229525"/>
                  </a:ext>
                </a:extLst>
              </a:tr>
            </a:tbl>
          </a:graphicData>
        </a:graphic>
      </p:graphicFrame>
      <p:sp>
        <p:nvSpPr>
          <p:cNvPr id="7" name="Slide Number Placeholder 3">
            <a:extLst>
              <a:ext uri="{FF2B5EF4-FFF2-40B4-BE49-F238E27FC236}">
                <a16:creationId xmlns:a16="http://schemas.microsoft.com/office/drawing/2014/main" id="{96ADE8AF-7166-4485-AA4A-ED07B14307C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1" name="Slide Number Placeholder 3">
            <a:extLst>
              <a:ext uri="{FF2B5EF4-FFF2-40B4-BE49-F238E27FC236}">
                <a16:creationId xmlns:a16="http://schemas.microsoft.com/office/drawing/2014/main" id="{250C49FD-0E13-4072-81E8-303DB1D71F9A}"/>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1868986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Distribution of Election Records</a:t>
            </a:r>
            <a:endParaRPr lang="en-US" dirty="0"/>
          </a:p>
        </p:txBody>
      </p:sp>
      <p:sp>
        <p:nvSpPr>
          <p:cNvPr id="7" name="Slide Number Placeholder 3">
            <a:extLst>
              <a:ext uri="{FF2B5EF4-FFF2-40B4-BE49-F238E27FC236}">
                <a16:creationId xmlns:a16="http://schemas.microsoft.com/office/drawing/2014/main" id="{96ADE8AF-7166-4485-AA4A-ED07B14307C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aphicFrame>
        <p:nvGraphicFramePr>
          <p:cNvPr id="10" name="Table 9">
            <a:extLst>
              <a:ext uri="{FF2B5EF4-FFF2-40B4-BE49-F238E27FC236}">
                <a16:creationId xmlns:a16="http://schemas.microsoft.com/office/drawing/2014/main" id="{731EEFC8-1BA6-491E-B1A9-CFA5CCC7D1AF}"/>
              </a:ext>
            </a:extLst>
          </p:cNvPr>
          <p:cNvGraphicFramePr>
            <a:graphicFrameLocks noGrp="1"/>
          </p:cNvGraphicFramePr>
          <p:nvPr>
            <p:extLst>
              <p:ext uri="{D42A27DB-BD31-4B8C-83A1-F6EECF244321}">
                <p14:modId xmlns:p14="http://schemas.microsoft.com/office/powerpoint/2010/main" val="320280556"/>
              </p:ext>
            </p:extLst>
          </p:nvPr>
        </p:nvGraphicFramePr>
        <p:xfrm>
          <a:off x="3242651" y="3388183"/>
          <a:ext cx="5706698" cy="3174066"/>
        </p:xfrm>
        <a:graphic>
          <a:graphicData uri="http://schemas.openxmlformats.org/drawingml/2006/table">
            <a:tbl>
              <a:tblPr firstRow="1" firstCol="1" bandRow="1"/>
              <a:tblGrid>
                <a:gridCol w="494618">
                  <a:extLst>
                    <a:ext uri="{9D8B030D-6E8A-4147-A177-3AD203B41FA5}">
                      <a16:colId xmlns:a16="http://schemas.microsoft.com/office/drawing/2014/main" val="3278987545"/>
                    </a:ext>
                  </a:extLst>
                </a:gridCol>
                <a:gridCol w="5212080">
                  <a:extLst>
                    <a:ext uri="{9D8B030D-6E8A-4147-A177-3AD203B41FA5}">
                      <a16:colId xmlns:a16="http://schemas.microsoft.com/office/drawing/2014/main" val="3097806439"/>
                    </a:ext>
                  </a:extLst>
                </a:gridCol>
              </a:tblGrid>
              <a:tr h="486582">
                <a:tc rowSpan="2">
                  <a:txBody>
                    <a:bodyPr/>
                    <a:lstStyle/>
                    <a:p>
                      <a:pPr marL="71755" marR="71755" algn="ctr">
                        <a:lnSpc>
                          <a:spcPct val="107000"/>
                        </a:lnSpc>
                        <a:spcBef>
                          <a:spcPts val="0"/>
                        </a:spcBef>
                        <a:spcAft>
                          <a:spcPts val="0"/>
                        </a:spcAft>
                      </a:pPr>
                      <a:r>
                        <a:rPr lang="en-US" sz="1600" b="1" dirty="0">
                          <a:solidFill>
                            <a:srgbClr val="002878"/>
                          </a:solidFill>
                          <a:effectLst/>
                          <a:latin typeface="Calibri" panose="020F0502020204030204" pitchFamily="34" charset="0"/>
                          <a:ea typeface="Calibri" panose="020F0502020204030204" pitchFamily="34" charset="0"/>
                          <a:cs typeface="Times New Roman" panose="02020603050405020304" pitchFamily="18" charset="0"/>
                        </a:rPr>
                        <a:t>CONTENTS</a:t>
                      </a:r>
                      <a:r>
                        <a:rPr lang="en-US" sz="16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45761" marR="45761" marT="0" marB="0" vert="vert27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E2E2E2"/>
                    </a:solidFill>
                  </a:tcPr>
                </a:tc>
                <a:tc>
                  <a:txBody>
                    <a:bodyPr/>
                    <a:lstStyle/>
                    <a:p>
                      <a:pPr algn="ctr"/>
                      <a:r>
                        <a:rPr lang="en-US" sz="1600" b="1" kern="1200" dirty="0">
                          <a:solidFill>
                            <a:schemeClr val="bg1"/>
                          </a:solidFill>
                          <a:effectLst/>
                          <a:latin typeface="+mn-lt"/>
                          <a:ea typeface="+mn-ea"/>
                          <a:cs typeface="+mn-cs"/>
                        </a:rPr>
                        <a:t>SECURED CONTAINER USED FOR THE DEPOSIT </a:t>
                      </a:r>
                    </a:p>
                    <a:p>
                      <a:pPr algn="ctr"/>
                      <a:r>
                        <a:rPr lang="en-US" sz="1600" b="1" kern="1200" dirty="0">
                          <a:solidFill>
                            <a:schemeClr val="bg1"/>
                          </a:solidFill>
                          <a:effectLst/>
                          <a:latin typeface="+mn-lt"/>
                          <a:ea typeface="+mn-ea"/>
                          <a:cs typeface="+mn-cs"/>
                        </a:rPr>
                        <a:t>OF VOTED PROVISIONAL BALLOTS</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40000"/>
                    </a:solidFill>
                  </a:tcPr>
                </a:tc>
                <a:extLst>
                  <a:ext uri="{0D108BD9-81ED-4DB2-BD59-A6C34878D82A}">
                    <a16:rowId xmlns:a16="http://schemas.microsoft.com/office/drawing/2014/main" val="3975711652"/>
                  </a:ext>
                </a:extLst>
              </a:tr>
              <a:tr h="2686386">
                <a:tc vMerge="1">
                  <a:txBody>
                    <a:bodyPr/>
                    <a:lstStyle/>
                    <a:p>
                      <a:endParaRPr lang="en-US"/>
                    </a:p>
                  </a:txBody>
                  <a:tcPr/>
                </a:tc>
                <a:tc>
                  <a:txBody>
                    <a:bodyPr/>
                    <a:lstStyle/>
                    <a:p>
                      <a:pPr marL="342900" lvl="0" indent="-228600">
                        <a:buFont typeface="Arial" panose="020B0604020202020204" pitchFamily="34" charset="0"/>
                        <a:buChar char="•"/>
                      </a:pPr>
                      <a:r>
                        <a:rPr lang="en-US" sz="1600" kern="1200" dirty="0">
                          <a:solidFill>
                            <a:schemeClr val="tx1"/>
                          </a:solidFill>
                          <a:effectLst/>
                          <a:latin typeface="+mn-lt"/>
                          <a:ea typeface="+mn-ea"/>
                          <a:cs typeface="+mn-cs"/>
                        </a:rPr>
                        <a:t>Voted Provisional Ballots sealed in Provisional Ballot Affidavit Envelopes </a:t>
                      </a:r>
                    </a:p>
                    <a:p>
                      <a:pPr marL="342900" indent="-228600">
                        <a:buFont typeface="Arial" panose="020B0604020202020204" pitchFamily="34" charset="0"/>
                        <a:buChar char="•"/>
                      </a:pPr>
                      <a:r>
                        <a:rPr lang="en-US" sz="1600" kern="1200" dirty="0">
                          <a:solidFill>
                            <a:schemeClr val="tx1"/>
                          </a:solidFill>
                          <a:effectLst/>
                          <a:latin typeface="+mn-lt"/>
                          <a:ea typeface="+mn-ea"/>
                          <a:cs typeface="+mn-cs"/>
                        </a:rPr>
                        <a:t>Original List of Provisional Voters</a:t>
                      </a: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noFill/>
                  </a:tcPr>
                </a:tc>
                <a:extLst>
                  <a:ext uri="{0D108BD9-81ED-4DB2-BD59-A6C34878D82A}">
                    <a16:rowId xmlns:a16="http://schemas.microsoft.com/office/drawing/2014/main" val="1620542270"/>
                  </a:ext>
                </a:extLst>
              </a:tr>
            </a:tbl>
          </a:graphicData>
        </a:graphic>
      </p:graphicFrame>
      <p:sp>
        <p:nvSpPr>
          <p:cNvPr id="11" name="Slide Number Placeholder 3">
            <a:extLst>
              <a:ext uri="{FF2B5EF4-FFF2-40B4-BE49-F238E27FC236}">
                <a16:creationId xmlns:a16="http://schemas.microsoft.com/office/drawing/2014/main" id="{8E0E6BBE-504D-4648-970E-1970C00D01A8}"/>
              </a:ext>
            </a:extLst>
          </p:cNvPr>
          <p:cNvSpPr>
            <a:spLocks noGrp="1"/>
          </p:cNvSpPr>
          <p:nvPr>
            <p:ph type="sldNum" sz="quarter" idx="4"/>
          </p:nvPr>
        </p:nvSpPr>
        <p:spPr>
          <a:xfrm>
            <a:off x="930486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386176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Election Day: Closing the Polls (Ballots Tabulated at Polling Place)</a:t>
            </a:r>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8237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ea typeface="+mn-ea"/>
                <a:cs typeface="+mn-cs"/>
              </a:rPr>
              <a:t>Distribution of Election Records</a:t>
            </a:r>
          </a:p>
          <a:p>
            <a:pPr marL="914400" lvl="1" indent="-457200">
              <a:lnSpc>
                <a:spcPct val="107000"/>
              </a:lnSpc>
              <a:spcBef>
                <a:spcPts val="0"/>
              </a:spcBef>
              <a:buFont typeface="+mj-lt"/>
              <a:buAutoNum type="arabicPeriod" startAt="3"/>
            </a:pPr>
            <a:r>
              <a:rPr lang="en-US" dirty="0"/>
              <a:t>Time</a:t>
            </a:r>
          </a:p>
          <a:p>
            <a:pPr lvl="2">
              <a:lnSpc>
                <a:spcPct val="107000"/>
              </a:lnSpc>
              <a:spcBef>
                <a:spcPts val="0"/>
              </a:spcBef>
            </a:pPr>
            <a:r>
              <a:rPr lang="en-US" dirty="0"/>
              <a:t>Records must be delivered to the appropriate authority immediately after the precinct returns are completed. </a:t>
            </a:r>
          </a:p>
          <a:p>
            <a:pPr lvl="2">
              <a:lnSpc>
                <a:spcPct val="107000"/>
              </a:lnSpc>
            </a:pPr>
            <a:r>
              <a:rPr lang="en-US" dirty="0"/>
              <a:t>When counting at the precinct level, if the judge determines that the ballots will not be counted in time to permit delivery of the records by 2 a.m. of the day following the election, he or she must notify the general custodian of election records by telephone between midnight of election day and 1 a.m. of the following day of:</a:t>
            </a:r>
          </a:p>
        </p:txBody>
      </p:sp>
      <p:sp>
        <p:nvSpPr>
          <p:cNvPr id="7" name="Slide Number Placeholder 3">
            <a:extLst>
              <a:ext uri="{FF2B5EF4-FFF2-40B4-BE49-F238E27FC236}">
                <a16:creationId xmlns:a16="http://schemas.microsoft.com/office/drawing/2014/main" id="{AAB6C7A7-FA45-4322-AE95-7C6537A31A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5C194951-1922-4F77-A462-821DA025B9A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1843768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Election Day: Closing the Polls (Ballots Tabulated at Polling Place)</a:t>
            </a:r>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55680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ea typeface="+mn-ea"/>
                <a:cs typeface="+mn-cs"/>
              </a:rPr>
              <a:t>Distribution of Election Records</a:t>
            </a:r>
          </a:p>
          <a:p>
            <a:pPr lvl="3">
              <a:lnSpc>
                <a:spcPct val="107000"/>
              </a:lnSpc>
              <a:spcBef>
                <a:spcPts val="0"/>
              </a:spcBef>
              <a:buFont typeface="Courier New" panose="02070309020205020404" pitchFamily="49" charset="0"/>
              <a:buChar char="o"/>
            </a:pPr>
            <a:r>
              <a:rPr lang="en-US" dirty="0"/>
              <a:t>The total number of voters voting as indicated by the Poll List;</a:t>
            </a:r>
          </a:p>
          <a:p>
            <a:pPr lvl="3">
              <a:lnSpc>
                <a:spcPct val="107000"/>
              </a:lnSpc>
              <a:buFont typeface="Courier New" panose="02070309020205020404" pitchFamily="49" charset="0"/>
              <a:buChar char="o"/>
            </a:pPr>
            <a:r>
              <a:rPr lang="en-US" dirty="0"/>
              <a:t>The vote totals tallied for each candidate and for and against each measure at the time of notification;</a:t>
            </a:r>
          </a:p>
          <a:p>
            <a:pPr lvl="3">
              <a:lnSpc>
                <a:spcPct val="107000"/>
              </a:lnSpc>
              <a:buFont typeface="Courier New" panose="02070309020205020404" pitchFamily="49" charset="0"/>
              <a:buChar char="o"/>
            </a:pPr>
            <a:r>
              <a:rPr lang="en-US" dirty="0"/>
              <a:t>Total number of provisional votes (this is recommended); and </a:t>
            </a:r>
          </a:p>
          <a:p>
            <a:pPr lvl="3">
              <a:lnSpc>
                <a:spcPct val="107000"/>
              </a:lnSpc>
              <a:buFont typeface="Courier New" panose="02070309020205020404" pitchFamily="49" charset="0"/>
              <a:buChar char="o"/>
            </a:pPr>
            <a:r>
              <a:rPr lang="en-US" dirty="0"/>
              <a:t>The expected time of finishing the count. </a:t>
            </a:r>
          </a:p>
          <a:p>
            <a:pPr lvl="2">
              <a:lnSpc>
                <a:spcPct val="107000"/>
              </a:lnSpc>
              <a:spcBef>
                <a:spcPts val="0"/>
              </a:spcBef>
            </a:pPr>
            <a:r>
              <a:rPr lang="en-US" dirty="0"/>
              <a:t>In every election, the precinct election records must be delivered to the appropriate authorities not later than 24 hours after the polls close.  </a:t>
            </a:r>
          </a:p>
        </p:txBody>
      </p:sp>
      <p:sp>
        <p:nvSpPr>
          <p:cNvPr id="7" name="Slide Number Placeholder 3">
            <a:extLst>
              <a:ext uri="{FF2B5EF4-FFF2-40B4-BE49-F238E27FC236}">
                <a16:creationId xmlns:a16="http://schemas.microsoft.com/office/drawing/2014/main" id="{AAB6C7A7-FA45-4322-AE95-7C6537A31A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5C194951-1922-4F77-A462-821DA025B9A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1602483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Election Day: Closing the Polls (Ballots Tabulated at Polling Place)</a:t>
            </a:r>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211481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ea typeface="+mn-ea"/>
                <a:cs typeface="+mn-cs"/>
              </a:rPr>
              <a:t>Distribution of Election Records</a:t>
            </a:r>
          </a:p>
          <a:p>
            <a:pPr marL="914400" lvl="1" indent="-457200">
              <a:lnSpc>
                <a:spcPct val="107000"/>
              </a:lnSpc>
              <a:spcBef>
                <a:spcPts val="0"/>
              </a:spcBef>
              <a:buFont typeface="+mj-lt"/>
              <a:buAutoNum type="arabicPeriod" startAt="4"/>
            </a:pPr>
            <a:r>
              <a:rPr lang="en-US" dirty="0"/>
              <a:t>The presiding judge retains Envelope No. 3. The remaining election records are delivered to the general custodian of election records for distribution to the Presiding Officer of the Local Canvassing Authority, Voter Registrar, and </a:t>
            </a:r>
            <a:r>
              <a:rPr lang="en-US" i="1" dirty="0"/>
              <a:t>County Chair in a Primary Election.</a:t>
            </a:r>
            <a:endParaRPr lang="en-US" dirty="0"/>
          </a:p>
        </p:txBody>
      </p:sp>
      <p:sp>
        <p:nvSpPr>
          <p:cNvPr id="7" name="Slide Number Placeholder 3">
            <a:extLst>
              <a:ext uri="{FF2B5EF4-FFF2-40B4-BE49-F238E27FC236}">
                <a16:creationId xmlns:a16="http://schemas.microsoft.com/office/drawing/2014/main" id="{AAB6C7A7-FA45-4322-AE95-7C6537A31A7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5C194951-1922-4F77-A462-821DA025B9A5}"/>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612551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7268965"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dirty="0">
                <a:hlinkClick r:id="rId2"/>
              </a:rPr>
              <a:t>Combined Ballot Register of Official Ballots and Ballot and Seal Certificate</a:t>
            </a:r>
            <a:r>
              <a:rPr lang="en-US" dirty="0"/>
              <a:t> (Form 7-26)</a:t>
            </a:r>
          </a:p>
          <a:p>
            <a:pPr>
              <a:lnSpc>
                <a:spcPct val="107000"/>
              </a:lnSpc>
              <a:spcBef>
                <a:spcPts val="0"/>
              </a:spcBef>
            </a:pPr>
            <a:r>
              <a:rPr lang="en-US" dirty="0"/>
              <a:t>To account for all ballots received by election judges.</a:t>
            </a:r>
          </a:p>
        </p:txBody>
      </p:sp>
      <p:pic>
        <p:nvPicPr>
          <p:cNvPr id="16" name="Picture 15">
            <a:extLst>
              <a:ext uri="{FF2B5EF4-FFF2-40B4-BE49-F238E27FC236}">
                <a16:creationId xmlns:a16="http://schemas.microsoft.com/office/drawing/2014/main" id="{79C578BF-0DEC-4099-8B7F-1909ECB254CC}"/>
              </a:ext>
            </a:extLst>
          </p:cNvPr>
          <p:cNvPicPr>
            <a:picLocks noChangeAspect="1"/>
          </p:cNvPicPr>
          <p:nvPr/>
        </p:nvPicPr>
        <p:blipFill>
          <a:blip r:embed="rId3"/>
          <a:stretch>
            <a:fillRect/>
          </a:stretch>
        </p:blipFill>
        <p:spPr>
          <a:xfrm>
            <a:off x="8371524" y="1951355"/>
            <a:ext cx="2878891" cy="4694888"/>
          </a:xfrm>
          <a:prstGeom prst="rect">
            <a:avLst/>
          </a:prstGeom>
        </p:spPr>
      </p:pic>
      <p:sp>
        <p:nvSpPr>
          <p:cNvPr id="18" name="Slide Number Placeholder 3">
            <a:extLst>
              <a:ext uri="{FF2B5EF4-FFF2-40B4-BE49-F238E27FC236}">
                <a16:creationId xmlns:a16="http://schemas.microsoft.com/office/drawing/2014/main" id="{611E3263-1331-4ADC-A290-B7B72FF2165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7" name="Slide Number Placeholder 3">
            <a:extLst>
              <a:ext uri="{FF2B5EF4-FFF2-40B4-BE49-F238E27FC236}">
                <a16:creationId xmlns:a16="http://schemas.microsoft.com/office/drawing/2014/main" id="{73DCBDC8-7D21-4B15-B90D-0A52EA0498D2}"/>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10.1F</a:t>
            </a:r>
          </a:p>
        </p:txBody>
      </p:sp>
    </p:spTree>
    <p:extLst>
      <p:ext uri="{BB962C8B-B14F-4D97-AF65-F5344CB8AC3E}">
        <p14:creationId xmlns:p14="http://schemas.microsoft.com/office/powerpoint/2010/main" val="760316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75961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a:lnSpc>
                <a:spcPct val="107000"/>
              </a:lnSpc>
              <a:spcBef>
                <a:spcPts val="0"/>
              </a:spcBef>
            </a:pPr>
            <a:r>
              <a:rPr lang="en-US" dirty="0"/>
              <a:t>Follow instructions provided by the authority conducting the election.</a:t>
            </a:r>
          </a:p>
          <a:p>
            <a:pPr marL="914400" lvl="1" indent="-457200">
              <a:lnSpc>
                <a:spcPct val="107000"/>
              </a:lnSpc>
              <a:spcBef>
                <a:spcPts val="0"/>
              </a:spcBef>
              <a:buFont typeface="+mj-lt"/>
              <a:buAutoNum type="arabicPeriod"/>
            </a:pPr>
            <a:r>
              <a:rPr lang="en-US" dirty="0"/>
              <a:t>Remove all posted signs inside the polling place.</a:t>
            </a:r>
          </a:p>
          <a:p>
            <a:pPr marL="914400" lvl="1" indent="-457200">
              <a:lnSpc>
                <a:spcPct val="107000"/>
              </a:lnSpc>
              <a:spcBef>
                <a:spcPts val="0"/>
              </a:spcBef>
              <a:buFont typeface="+mj-lt"/>
              <a:buAutoNum type="arabicPeriod"/>
            </a:pPr>
            <a:r>
              <a:rPr lang="en-US" dirty="0"/>
              <a:t>Remove all posted signs outside the polling place, including directional signs near the road, curbside, and </a:t>
            </a:r>
            <a:r>
              <a:rPr lang="en-US" i="1" dirty="0"/>
              <a:t>party signs (in primary elections).</a:t>
            </a:r>
            <a:endParaRPr lang="en-US" dirty="0"/>
          </a:p>
          <a:p>
            <a:pPr lvl="2">
              <a:lnSpc>
                <a:spcPct val="107000"/>
              </a:lnSpc>
            </a:pPr>
            <a:r>
              <a:rPr lang="en-US" dirty="0"/>
              <a:t>Refer to the </a:t>
            </a:r>
            <a:r>
              <a:rPr lang="en-US" u="sng" dirty="0">
                <a:hlinkClick r:id="rId2"/>
              </a:rPr>
              <a:t>Election Day – Opening the Polling Place Checklist</a:t>
            </a:r>
            <a:r>
              <a:rPr lang="en-US" dirty="0"/>
              <a:t> (Form 7-29) for a list of signs, if needed.</a:t>
            </a:r>
          </a:p>
          <a:p>
            <a:pPr marL="914400" lvl="1" indent="-457200">
              <a:lnSpc>
                <a:spcPct val="107000"/>
              </a:lnSpc>
              <a:spcBef>
                <a:spcPts val="0"/>
              </a:spcBef>
              <a:buFont typeface="+mj-lt"/>
              <a:buAutoNum type="arabicPeriod"/>
            </a:pPr>
            <a:r>
              <a:rPr lang="en-US" dirty="0"/>
              <a:t>Pick up and discard all trash and debris in the polling place. </a:t>
            </a:r>
          </a:p>
          <a:p>
            <a:pPr lvl="2">
              <a:lnSpc>
                <a:spcPct val="107000"/>
              </a:lnSpc>
            </a:pPr>
            <a:r>
              <a:rPr lang="en-US" dirty="0"/>
              <a:t>Restore the room(s) to its original condition.</a:t>
            </a:r>
          </a:p>
        </p:txBody>
      </p:sp>
      <p:sp>
        <p:nvSpPr>
          <p:cNvPr id="5" name="Slide Number Placeholder 3">
            <a:extLst>
              <a:ext uri="{FF2B5EF4-FFF2-40B4-BE49-F238E27FC236}">
                <a16:creationId xmlns:a16="http://schemas.microsoft.com/office/drawing/2014/main" id="{B26A90FE-3A6D-4E3D-91C1-D33B0F60E32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BB89E09E-5055-48BA-9EC5-A7898B1C4AEE}"/>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10.1G</a:t>
            </a:r>
          </a:p>
        </p:txBody>
      </p:sp>
    </p:spTree>
    <p:extLst>
      <p:ext uri="{BB962C8B-B14F-4D97-AF65-F5344CB8AC3E}">
        <p14:creationId xmlns:p14="http://schemas.microsoft.com/office/powerpoint/2010/main" val="2454800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401609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marL="914400" lvl="1" indent="-457200">
              <a:lnSpc>
                <a:spcPct val="107000"/>
              </a:lnSpc>
              <a:spcBef>
                <a:spcPts val="0"/>
              </a:spcBef>
              <a:buFont typeface="+mj-lt"/>
              <a:buAutoNum type="arabicPeriod" startAt="4"/>
            </a:pPr>
            <a:r>
              <a:rPr lang="en-US" dirty="0"/>
              <a:t>If any equipment/supplies were delivered to the polling place by the authority conducting the election, make sure the items are accounted for, packed, and returned in the same manner in which they were delivered.</a:t>
            </a:r>
          </a:p>
          <a:p>
            <a:pPr lvl="2">
              <a:lnSpc>
                <a:spcPct val="107000"/>
              </a:lnSpc>
            </a:pPr>
            <a:r>
              <a:rPr lang="en-US" dirty="0"/>
              <a:t>Remove all tape from the electrical cords.</a:t>
            </a:r>
          </a:p>
          <a:p>
            <a:pPr marL="914400" lvl="1" indent="-457200">
              <a:lnSpc>
                <a:spcPct val="107000"/>
              </a:lnSpc>
              <a:buFont typeface="+mj-lt"/>
              <a:buAutoNum type="arabicPeriod" startAt="4"/>
            </a:pPr>
            <a:r>
              <a:rPr lang="en-US" dirty="0"/>
              <a:t>Close and seal any applicable supply cabinet, cage, or caddy.</a:t>
            </a:r>
          </a:p>
          <a:p>
            <a:pPr lvl="2">
              <a:lnSpc>
                <a:spcPct val="107000"/>
              </a:lnSpc>
            </a:pPr>
            <a:r>
              <a:rPr lang="en-US" dirty="0"/>
              <a:t>Document chain of custody.</a:t>
            </a:r>
          </a:p>
          <a:p>
            <a:pPr marL="914400" lvl="1" indent="-457200">
              <a:lnSpc>
                <a:spcPct val="107000"/>
              </a:lnSpc>
              <a:buFont typeface="+mj-lt"/>
              <a:buAutoNum type="arabicPeriod" startAt="4"/>
            </a:pPr>
            <a:r>
              <a:rPr lang="en-US" dirty="0"/>
              <a:t>Complete, organize, and sign all required paperwork.</a:t>
            </a:r>
          </a:p>
          <a:p>
            <a:pPr lvl="2">
              <a:lnSpc>
                <a:spcPct val="107000"/>
              </a:lnSpc>
            </a:pPr>
            <a:r>
              <a:rPr lang="en-US" dirty="0"/>
              <a:t>Secure and log all ballot boxes. </a:t>
            </a:r>
          </a:p>
        </p:txBody>
      </p:sp>
      <p:sp>
        <p:nvSpPr>
          <p:cNvPr id="5" name="Slide Number Placeholder 3">
            <a:extLst>
              <a:ext uri="{FF2B5EF4-FFF2-40B4-BE49-F238E27FC236}">
                <a16:creationId xmlns:a16="http://schemas.microsoft.com/office/drawing/2014/main" id="{372ECA25-7133-4061-90B4-05CE6A93D4B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10D8BAB0-EA78-4912-A66A-FA06787DA790}"/>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10.1G</a:t>
            </a:r>
          </a:p>
        </p:txBody>
      </p:sp>
    </p:spTree>
    <p:extLst>
      <p:ext uri="{BB962C8B-B14F-4D97-AF65-F5344CB8AC3E}">
        <p14:creationId xmlns:p14="http://schemas.microsoft.com/office/powerpoint/2010/main" val="2672173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492687"/>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marL="914400" lvl="1" indent="-457200">
              <a:lnSpc>
                <a:spcPct val="107000"/>
              </a:lnSpc>
              <a:spcBef>
                <a:spcPts val="0"/>
              </a:spcBef>
              <a:buFont typeface="+mj-lt"/>
              <a:buAutoNum type="arabicPeriod" startAt="7"/>
            </a:pPr>
            <a:r>
              <a:rPr lang="en-US" dirty="0"/>
              <a:t>Complete and sign the </a:t>
            </a:r>
            <a:r>
              <a:rPr lang="en-US" u="sng" dirty="0">
                <a:hlinkClick r:id="rId2"/>
              </a:rPr>
              <a:t>Statement of Compensation and Oaths</a:t>
            </a:r>
            <a:r>
              <a:rPr lang="en-US" dirty="0"/>
              <a:t> (Form 7-3) or other applicable timesheets for payroll purposes.</a:t>
            </a:r>
          </a:p>
          <a:p>
            <a:pPr marL="914400" lvl="1" indent="-457200">
              <a:lnSpc>
                <a:spcPct val="107000"/>
              </a:lnSpc>
              <a:buFont typeface="+mj-lt"/>
              <a:buAutoNum type="arabicPeriod" startAt="7"/>
            </a:pPr>
            <a:r>
              <a:rPr lang="en-US" dirty="0"/>
              <a:t>Do a final walk-through before leaving the polling place.</a:t>
            </a:r>
          </a:p>
          <a:p>
            <a:pPr lvl="2">
              <a:lnSpc>
                <a:spcPct val="107000"/>
              </a:lnSpc>
            </a:pPr>
            <a:r>
              <a:rPr lang="en-US" dirty="0"/>
              <a:t>Gather all applicable equipment and election records for transport to the election authority. </a:t>
            </a:r>
          </a:p>
          <a:p>
            <a:pPr marL="914400" lvl="1" indent="-457200">
              <a:lnSpc>
                <a:spcPct val="107000"/>
              </a:lnSpc>
              <a:buFont typeface="+mj-lt"/>
              <a:buAutoNum type="arabicPeriod" startAt="7"/>
            </a:pPr>
            <a:r>
              <a:rPr lang="en-US" dirty="0"/>
              <a:t>Secure the facility for the night, as instructed by the election authority or facility manager.</a:t>
            </a:r>
          </a:p>
        </p:txBody>
      </p:sp>
      <p:sp>
        <p:nvSpPr>
          <p:cNvPr id="10" name="Slide Number Placeholder 3">
            <a:extLst>
              <a:ext uri="{FF2B5EF4-FFF2-40B4-BE49-F238E27FC236}">
                <a16:creationId xmlns:a16="http://schemas.microsoft.com/office/drawing/2014/main" id="{12BE901E-C760-439E-81A0-B95EC47718E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7D4AB6A4-A9BD-42D2-92DF-726F27326F31}"/>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10.1G</a:t>
            </a:r>
          </a:p>
        </p:txBody>
      </p:sp>
    </p:spTree>
    <p:extLst>
      <p:ext uri="{BB962C8B-B14F-4D97-AF65-F5344CB8AC3E}">
        <p14:creationId xmlns:p14="http://schemas.microsoft.com/office/powerpoint/2010/main" val="936051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a:extLst>
              <a:ext uri="{FF2B5EF4-FFF2-40B4-BE49-F238E27FC236}">
                <a16:creationId xmlns:a16="http://schemas.microsoft.com/office/drawing/2014/main" id="{5CBFDD88-3B3C-4D43-942E-208AE772B612}"/>
              </a:ext>
            </a:extLst>
          </p:cNvPr>
          <p:cNvSpPr txBox="1">
            <a:spLocks/>
          </p:cNvSpPr>
          <p:nvPr/>
        </p:nvSpPr>
        <p:spPr>
          <a:xfrm>
            <a:off x="838200" y="1297181"/>
            <a:ext cx="10515600" cy="72305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1" kern="1200">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solidFill>
                  <a:schemeClr val="tx1"/>
                </a:solidFill>
              </a:rPr>
              <a:t>Election Day: Closing the Polls (Ballots Tabulated at Polling Place)</a:t>
            </a:r>
            <a:endParaRPr lang="en-US" dirty="0"/>
          </a:p>
        </p:txBody>
      </p:sp>
      <p:sp>
        <p:nvSpPr>
          <p:cNvPr id="9" name="Content Placeholder 2">
            <a:extLst>
              <a:ext uri="{FF2B5EF4-FFF2-40B4-BE49-F238E27FC236}">
                <a16:creationId xmlns:a16="http://schemas.microsoft.com/office/drawing/2014/main" id="{2DEAF80C-701C-40EB-9A8A-153E41047026}"/>
              </a:ext>
            </a:extLst>
          </p:cNvPr>
          <p:cNvSpPr txBox="1">
            <a:spLocks/>
          </p:cNvSpPr>
          <p:nvPr/>
        </p:nvSpPr>
        <p:spPr>
          <a:xfrm>
            <a:off x="817760" y="2865779"/>
            <a:ext cx="10661226" cy="382373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Bef>
                <a:spcPts val="0"/>
              </a:spcBef>
              <a:buNone/>
            </a:pPr>
            <a:r>
              <a:rPr lang="en-US" b="1" dirty="0"/>
              <a:t>Securing the Polling Place</a:t>
            </a:r>
          </a:p>
          <a:p>
            <a:pPr marL="914400" lvl="1" indent="-457200">
              <a:lnSpc>
                <a:spcPct val="107000"/>
              </a:lnSpc>
              <a:spcBef>
                <a:spcPts val="0"/>
              </a:spcBef>
              <a:buFont typeface="+mj-lt"/>
              <a:buAutoNum type="arabicPeriod" startAt="10"/>
            </a:pPr>
            <a:r>
              <a:rPr lang="en-US" dirty="0"/>
              <a:t>Return all applicable equipment and election records to the general custodian of election records. </a:t>
            </a:r>
          </a:p>
          <a:p>
            <a:pPr lvl="2">
              <a:lnSpc>
                <a:spcPct val="107000"/>
              </a:lnSpc>
            </a:pPr>
            <a:r>
              <a:rPr lang="en-US" dirty="0"/>
              <a:t>Two election officers must deliver the ballot box to the central counting station. </a:t>
            </a:r>
          </a:p>
          <a:p>
            <a:pPr lvl="2">
              <a:lnSpc>
                <a:spcPct val="107000"/>
              </a:lnSpc>
            </a:pPr>
            <a:r>
              <a:rPr lang="en-US" dirty="0"/>
              <a:t>Poll watchers may accompany election officers delivering election records. If delivery is made in a vehicle, it is sufficient to allow the watcher to follow in a different vehicle and to drive in such a manner that enables the watcher to keep the delivery vehicle in sight. </a:t>
            </a:r>
          </a:p>
        </p:txBody>
      </p:sp>
      <p:sp>
        <p:nvSpPr>
          <p:cNvPr id="5" name="Slide Number Placeholder 3">
            <a:extLst>
              <a:ext uri="{FF2B5EF4-FFF2-40B4-BE49-F238E27FC236}">
                <a16:creationId xmlns:a16="http://schemas.microsoft.com/office/drawing/2014/main" id="{FF6C7193-2D05-4EF7-A427-9B91E1D1B7B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6" name="Slide Number Placeholder 3">
            <a:extLst>
              <a:ext uri="{FF2B5EF4-FFF2-40B4-BE49-F238E27FC236}">
                <a16:creationId xmlns:a16="http://schemas.microsoft.com/office/drawing/2014/main" id="{724B756A-9D29-47B0-A893-83A963FDB0CE}"/>
              </a:ext>
            </a:extLst>
          </p:cNvPr>
          <p:cNvSpPr>
            <a:spLocks noGrp="1"/>
          </p:cNvSpPr>
          <p:nvPr>
            <p:ph type="sldNum" sz="quarter" idx="4"/>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10.1G</a:t>
            </a:r>
          </a:p>
        </p:txBody>
      </p:sp>
    </p:spTree>
    <p:extLst>
      <p:ext uri="{BB962C8B-B14F-4D97-AF65-F5344CB8AC3E}">
        <p14:creationId xmlns:p14="http://schemas.microsoft.com/office/powerpoint/2010/main" val="740293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ffice Theme">
  <a:themeElements>
    <a:clrScheme name="SOS Color Guide">
      <a:dk1>
        <a:srgbClr val="03244B"/>
      </a:dk1>
      <a:lt1>
        <a:srgbClr val="FFFFFF"/>
      </a:lt1>
      <a:dk2>
        <a:srgbClr val="640000"/>
      </a:dk2>
      <a:lt2>
        <a:srgbClr val="E2E2E2"/>
      </a:lt2>
      <a:accent1>
        <a:srgbClr val="2F5496"/>
      </a:accent1>
      <a:accent2>
        <a:srgbClr val="C00000"/>
      </a:accent2>
      <a:accent3>
        <a:srgbClr val="FFFFFF"/>
      </a:accent3>
      <a:accent4>
        <a:srgbClr val="FFFFFF"/>
      </a:accent4>
      <a:accent5>
        <a:srgbClr val="FFFFFF"/>
      </a:accent5>
      <a:accent6>
        <a:srgbClr val="538135"/>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Template" id="{68935483-F4FB-4AC9-B195-0AE54311AE55}" vid="{7F661F9D-FF5C-4A7D-9565-13B29A696ED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23DDC9685DC28E41A85DDAE34C5475CE" ma:contentTypeVersion="15" ma:contentTypeDescription="Create a new document." ma:contentTypeScope="" ma:versionID="dc24f2824c1cab93e8a5246faffc1ed5">
  <xsd:schema xmlns:xsd="http://www.w3.org/2001/XMLSchema" xmlns:xs="http://www.w3.org/2001/XMLSchema" xmlns:p="http://schemas.microsoft.com/office/2006/metadata/properties" xmlns:ns3="a77285b7-a277-4c8d-9d45-67c94361c9f9" xmlns:ns4="ff976dc4-199e-4742-b75a-0160ae65000a" targetNamespace="http://schemas.microsoft.com/office/2006/metadata/properties" ma:root="true" ma:fieldsID="0953d7fdf5197dedca7d30098c4ef328" ns3:_="" ns4:_="">
    <xsd:import namespace="a77285b7-a277-4c8d-9d45-67c94361c9f9"/>
    <xsd:import namespace="ff976dc4-199e-4742-b75a-0160ae65000a"/>
    <xsd:element name="properties">
      <xsd:complexType>
        <xsd:sequence>
          <xsd:element name="documentManagement">
            <xsd:complexType>
              <xsd:all>
                <xsd:element ref="ns3:MediaServiceMetadata" minOccurs="0"/>
                <xsd:element ref="ns3:MediaServiceFastMetadata" minOccurs="0"/>
                <xsd:element ref="ns3:MediaServiceSearchProperties" minOccurs="0"/>
                <xsd:element ref="ns3:MediaServiceObjectDetectorVersions" minOccurs="0"/>
                <xsd:element ref="ns3:MediaServiceSystemTags" minOccurs="0"/>
                <xsd:element ref="ns3:MediaServiceOCR" minOccurs="0"/>
                <xsd:element ref="ns3:MediaServiceGenerationTime" minOccurs="0"/>
                <xsd:element ref="ns3:MediaServiceEventHashCode" minOccurs="0"/>
                <xsd:element ref="ns3:MediaServiceDateTaken" minOccurs="0"/>
                <xsd:element ref="ns3:_activity" minOccurs="0"/>
                <xsd:element ref="ns4:SharedWithUsers" minOccurs="0"/>
                <xsd:element ref="ns4:SharedWithDetails" minOccurs="0"/>
                <xsd:element ref="ns4:SharingHintHash" minOccurs="0"/>
                <xsd:element ref="ns3:MediaServiceLocatio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77285b7-a277-4c8d-9d45-67c94361c9f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SystemTags" ma:index="12" nillable="true" ma:displayName="MediaServiceSystemTags" ma:hidden="true" ma:internalName="MediaServiceSystemTags" ma:readOnly="true">
      <xsd:simpleType>
        <xsd:restriction base="dms:Note"/>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dexed="true" ma:internalName="MediaServiceDateTaken" ma:readOnly="true">
      <xsd:simpleType>
        <xsd:restriction base="dms:Text"/>
      </xsd:simpleType>
    </xsd:element>
    <xsd:element name="_activity" ma:index="17" nillable="true" ma:displayName="_activity" ma:hidden="true" ma:internalName="_activity">
      <xsd:simpleType>
        <xsd:restriction base="dms:Note"/>
      </xsd:simpleType>
    </xsd:element>
    <xsd:element name="MediaServiceLocation" ma:index="21" nillable="true" ma:displayName="Location" ma:indexed="true" ma:internalName="MediaServiceLocation"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ff976dc4-199e-4742-b75a-0160ae65000a"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SharingHintHash" ma:index="20"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activity xmlns="a77285b7-a277-4c8d-9d45-67c94361c9f9" xsi:nil="true"/>
  </documentManagement>
</p:properties>
</file>

<file path=customXml/itemProps1.xml><?xml version="1.0" encoding="utf-8"?>
<ds:datastoreItem xmlns:ds="http://schemas.openxmlformats.org/officeDocument/2006/customXml" ds:itemID="{CBAA7E40-6FD8-4791-B767-B63BB5EE7489}">
  <ds:schemaRefs>
    <ds:schemaRef ds:uri="http://schemas.microsoft.com/sharepoint/v3/contenttype/forms"/>
  </ds:schemaRefs>
</ds:datastoreItem>
</file>

<file path=customXml/itemProps2.xml><?xml version="1.0" encoding="utf-8"?>
<ds:datastoreItem xmlns:ds="http://schemas.openxmlformats.org/officeDocument/2006/customXml" ds:itemID="{E2DE84C5-3A98-4444-BFE6-7DE21B24C1A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77285b7-a277-4c8d-9d45-67c94361c9f9"/>
    <ds:schemaRef ds:uri="ff976dc4-199e-4742-b75a-0160ae65000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BCC3BEC5-852C-435F-AB2C-6284DA18176F}">
  <ds:schemaRefs>
    <ds:schemaRef ds:uri="http://purl.org/dc/dcmitype/"/>
    <ds:schemaRef ds:uri="http://schemas.microsoft.com/office/infopath/2007/PartnerControls"/>
    <ds:schemaRef ds:uri="http://purl.org/dc/elements/1.1/"/>
    <ds:schemaRef ds:uri="http://schemas.microsoft.com/office/2006/metadata/properties"/>
    <ds:schemaRef ds:uri="http://schemas.microsoft.com/office/2006/documentManagement/types"/>
    <ds:schemaRef ds:uri="http://purl.org/dc/terms/"/>
    <ds:schemaRef ds:uri="http://schemas.openxmlformats.org/package/2006/metadata/core-properties"/>
    <ds:schemaRef ds:uri="ff976dc4-199e-4742-b75a-0160ae65000a"/>
    <ds:schemaRef ds:uri="a77285b7-a277-4c8d-9d45-67c94361c9f9"/>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2226</TotalTime>
  <Words>16592</Words>
  <Application>Microsoft Office PowerPoint</Application>
  <PresentationFormat>Widescreen</PresentationFormat>
  <Paragraphs>1741</Paragraphs>
  <Slides>184</Slides>
  <Notes>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184</vt:i4>
      </vt:variant>
    </vt:vector>
  </HeadingPairs>
  <TitlesOfParts>
    <vt:vector size="194" baseType="lpstr">
      <vt:lpstr>Arial</vt:lpstr>
      <vt:lpstr>Calibri</vt:lpstr>
      <vt:lpstr>Courier New</vt:lpstr>
      <vt:lpstr>Fira Sans Extra Condensed</vt:lpstr>
      <vt:lpstr>Garamond</vt:lpstr>
      <vt:lpstr>Georgia</vt:lpstr>
      <vt:lpstr>Symbol</vt:lpstr>
      <vt:lpstr>Times</vt:lpstr>
      <vt:lpstr>Times New Roman</vt:lpstr>
      <vt:lpstr>Office Theme</vt:lpstr>
      <vt:lpstr>PowerPoint Presentation</vt:lpstr>
      <vt:lpstr>PowerPoint Presentation</vt:lpstr>
      <vt:lpstr>Early Voting: Suspending and Closing the Polls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Election Day: Closing the Polls (Ballots Tabulated at CCS)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Election Day: Closing the Polls (Ballots Tabulated at Polling Place)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Election Day: Closing the Polls (Ballots Are Hand-Counted)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Appendix A: Voting Systems</vt:lpstr>
      <vt:lpstr>PowerPoint Presentation</vt:lpstr>
      <vt:lpstr>PowerPoint Presentation</vt:lpstr>
      <vt:lpstr>PowerPoint Presentation</vt:lpstr>
      <vt:lpstr>PowerPoint Presentation</vt:lpstr>
      <vt:lpstr>Appendix B: DRE Voting Machines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Available Support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Lance Gossen</dc:creator>
  <cp:lastModifiedBy>David H Gattuso</cp:lastModifiedBy>
  <cp:revision>3</cp:revision>
  <dcterms:created xsi:type="dcterms:W3CDTF">2025-08-20T17:02:38Z</dcterms:created>
  <dcterms:modified xsi:type="dcterms:W3CDTF">2025-10-01T18:30:41Z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0x01010023DDC9685DC28E41A85DDAE34C5475CE</vt:lpwstr>
  </property>
</Properties>
</file>